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erverZoom="49922" showSpecialPlsOnTitleSld="0" saveSubsetFonts="1">
  <p:sldMasterIdLst>
    <p:sldMasterId id="2147483648" r:id="rId1"/>
    <p:sldMasterId id="2147483660" r:id="rId2"/>
  </p:sldMasterIdLst>
  <p:notesMasterIdLst>
    <p:notesMasterId r:id="rId77"/>
  </p:notesMasterIdLst>
  <p:handoutMasterIdLst>
    <p:handoutMasterId r:id="rId78"/>
  </p:handoutMasterIdLst>
  <p:sldIdLst>
    <p:sldId id="339" r:id="rId3"/>
    <p:sldId id="257" r:id="rId4"/>
    <p:sldId id="343" r:id="rId5"/>
    <p:sldId id="258" r:id="rId6"/>
    <p:sldId id="259" r:id="rId7"/>
    <p:sldId id="262" r:id="rId8"/>
    <p:sldId id="261" r:id="rId9"/>
    <p:sldId id="271" r:id="rId10"/>
    <p:sldId id="273" r:id="rId11"/>
    <p:sldId id="274" r:id="rId12"/>
    <p:sldId id="260" r:id="rId13"/>
    <p:sldId id="277" r:id="rId14"/>
    <p:sldId id="284" r:id="rId15"/>
    <p:sldId id="279" r:id="rId16"/>
    <p:sldId id="285" r:id="rId17"/>
    <p:sldId id="280" r:id="rId18"/>
    <p:sldId id="335" r:id="rId19"/>
    <p:sldId id="281" r:id="rId20"/>
    <p:sldId id="289" r:id="rId21"/>
    <p:sldId id="291" r:id="rId22"/>
    <p:sldId id="286" r:id="rId23"/>
    <p:sldId id="300" r:id="rId24"/>
    <p:sldId id="290" r:id="rId25"/>
    <p:sldId id="298" r:id="rId26"/>
    <p:sldId id="282" r:id="rId27"/>
    <p:sldId id="292" r:id="rId28"/>
    <p:sldId id="293" r:id="rId29"/>
    <p:sldId id="294" r:id="rId30"/>
    <p:sldId id="296" r:id="rId31"/>
    <p:sldId id="297" r:id="rId32"/>
    <p:sldId id="308" r:id="rId33"/>
    <p:sldId id="299" r:id="rId34"/>
    <p:sldId id="321" r:id="rId35"/>
    <p:sldId id="326" r:id="rId36"/>
    <p:sldId id="336" r:id="rId37"/>
    <p:sldId id="337" r:id="rId38"/>
    <p:sldId id="341" r:id="rId39"/>
    <p:sldId id="338" r:id="rId40"/>
    <p:sldId id="340" r:id="rId41"/>
    <p:sldId id="301" r:id="rId42"/>
    <p:sldId id="302" r:id="rId43"/>
    <p:sldId id="303" r:id="rId44"/>
    <p:sldId id="304" r:id="rId45"/>
    <p:sldId id="305" r:id="rId46"/>
    <p:sldId id="306" r:id="rId47"/>
    <p:sldId id="309" r:id="rId48"/>
    <p:sldId id="307" r:id="rId49"/>
    <p:sldId id="276" r:id="rId50"/>
    <p:sldId id="323" r:id="rId51"/>
    <p:sldId id="322" r:id="rId52"/>
    <p:sldId id="324" r:id="rId53"/>
    <p:sldId id="325" r:id="rId54"/>
    <p:sldId id="333" r:id="rId55"/>
    <p:sldId id="334" r:id="rId56"/>
    <p:sldId id="342" r:id="rId57"/>
    <p:sldId id="310" r:id="rId58"/>
    <p:sldId id="311" r:id="rId59"/>
    <p:sldId id="312" r:id="rId60"/>
    <p:sldId id="313" r:id="rId61"/>
    <p:sldId id="314" r:id="rId62"/>
    <p:sldId id="315" r:id="rId63"/>
    <p:sldId id="316" r:id="rId64"/>
    <p:sldId id="317" r:id="rId65"/>
    <p:sldId id="327" r:id="rId66"/>
    <p:sldId id="328" r:id="rId67"/>
    <p:sldId id="329" r:id="rId68"/>
    <p:sldId id="330" r:id="rId69"/>
    <p:sldId id="331" r:id="rId70"/>
    <p:sldId id="332" r:id="rId71"/>
    <p:sldId id="318" r:id="rId72"/>
    <p:sldId id="319" r:id="rId73"/>
    <p:sldId id="320" r:id="rId74"/>
    <p:sldId id="295" r:id="rId75"/>
    <p:sldId id="344" r:id="rId7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116" d="100"/>
          <a:sy n="116" d="100"/>
        </p:scale>
        <p:origin x="126"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1F8BAB3-F55E-49CB-A4CD-2CD9297A2D1A}" type="datetimeFigureOut">
              <a:rPr lang="en-CA" smtClean="0"/>
              <a:t>2019-02-13</a:t>
            </a:fld>
            <a:endParaRPr lang="en-CA"/>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37E4E0E-AC10-41E5-B466-C9C88A5D79F5}" type="slidenum">
              <a:rPr lang="en-CA" smtClean="0"/>
              <a:t>‹#›</a:t>
            </a:fld>
            <a:endParaRPr lang="en-CA"/>
          </a:p>
        </p:txBody>
      </p:sp>
    </p:spTree>
    <p:extLst>
      <p:ext uri="{BB962C8B-B14F-4D97-AF65-F5344CB8AC3E}">
        <p14:creationId xmlns:p14="http://schemas.microsoft.com/office/powerpoint/2010/main" val="374775477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C8BEB4-0E62-46B6-A1EA-02D58FBB9CAA}" type="datetimeFigureOut">
              <a:rPr lang="en-CA" smtClean="0"/>
              <a:t>2019-02-13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AC092D-6AB7-4773-B6F3-3CAE483BE48D}" type="slidenum">
              <a:rPr lang="en-CA" smtClean="0"/>
              <a:t>‹#›</a:t>
            </a:fld>
            <a:endParaRPr lang="en-CA"/>
          </a:p>
        </p:txBody>
      </p:sp>
    </p:spTree>
    <p:extLst>
      <p:ext uri="{BB962C8B-B14F-4D97-AF65-F5344CB8AC3E}">
        <p14:creationId xmlns:p14="http://schemas.microsoft.com/office/powerpoint/2010/main" val="3524438476"/>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 Id="rId5" Type="http://schemas.openxmlformats.org/officeDocument/2006/relationships/image" Target="../media/image6.jpg"/><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jpeg"/><Relationship Id="rId1" Type="http://schemas.openxmlformats.org/officeDocument/2006/relationships/slideMaster" Target="../slideMasters/slideMaster2.xml"/><Relationship Id="rId5" Type="http://schemas.openxmlformats.org/officeDocument/2006/relationships/image" Target="../media/image6.jpg"/><Relationship Id="rId4"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35E90A31-5419-46BC-BEDE-324B7CDB811B}" type="datetime1">
              <a:rPr lang="en-CA" smtClean="0"/>
              <a:t>2019-02-13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1108055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BDC0364B-F339-4845-BD60-43AE6338878B}" type="datetime1">
              <a:rPr lang="en-CA" smtClean="0"/>
              <a:t>2019-02-13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2969662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1C6C003-1F71-43EA-B62E-B256ED7B2134}" type="datetime1">
              <a:rPr lang="en-CA" smtClean="0"/>
              <a:t>2019-02-13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2078328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half imag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en-CA" sz="1800">
              <a:solidFill>
                <a:prstClr val="white"/>
              </a:solidFill>
            </a:endParaRPr>
          </a:p>
        </p:txBody>
      </p:sp>
      <p:sp>
        <p:nvSpPr>
          <p:cNvPr id="10" name="Content Placeholder 2"/>
          <p:cNvSpPr>
            <a:spLocks noGrp="1"/>
          </p:cNvSpPr>
          <p:nvPr>
            <p:ph idx="11"/>
          </p:nvPr>
        </p:nvSpPr>
        <p:spPr>
          <a:xfrm>
            <a:off x="6259061" y="753534"/>
            <a:ext cx="5323339" cy="5436540"/>
          </a:xfrm>
        </p:spPr>
        <p:txBody>
          <a:bodyPr/>
          <a:lstStyle>
            <a:lvl1pPr marL="0" indent="0">
              <a:buNone/>
              <a:defRPr>
                <a:latin typeface="Century Gothic" pitchFamily="34" charset="0"/>
              </a:defRPr>
            </a:lvl1pPr>
          </a:lstStyle>
          <a:p>
            <a:pPr lvl="0"/>
            <a:endParaRPr lang="en-US" dirty="0"/>
          </a:p>
        </p:txBody>
      </p:sp>
      <p:sp>
        <p:nvSpPr>
          <p:cNvPr id="2" name="Title 1"/>
          <p:cNvSpPr>
            <a:spLocks noGrp="1"/>
          </p:cNvSpPr>
          <p:nvPr>
            <p:ph type="ctrTitle"/>
          </p:nvPr>
        </p:nvSpPr>
        <p:spPr>
          <a:xfrm>
            <a:off x="650626" y="753535"/>
            <a:ext cx="5056533" cy="2376252"/>
          </a:xfrm>
        </p:spPr>
        <p:txBody>
          <a:bodyPr>
            <a:normAutofit/>
          </a:bodyPr>
          <a:lstStyle>
            <a:lvl1pPr algn="l">
              <a:defRPr sz="4000" b="0" i="0">
                <a:solidFill>
                  <a:srgbClr val="595959"/>
                </a:solidFill>
                <a:latin typeface="Century Gothic" pitchFamily="34" charset="0"/>
                <a:cs typeface="Century Gothic" pitchFamily="34" charset="0"/>
              </a:defRPr>
            </a:lvl1pPr>
          </a:lstStyle>
          <a:p>
            <a:r>
              <a:rPr lang="en-US" dirty="0"/>
              <a:t>Click to edit Master title style</a:t>
            </a:r>
          </a:p>
        </p:txBody>
      </p:sp>
      <p:sp>
        <p:nvSpPr>
          <p:cNvPr id="3" name="Subtitle 2"/>
          <p:cNvSpPr>
            <a:spLocks noGrp="1"/>
          </p:cNvSpPr>
          <p:nvPr>
            <p:ph type="subTitle" idx="1"/>
          </p:nvPr>
        </p:nvSpPr>
        <p:spPr>
          <a:xfrm>
            <a:off x="650625" y="3336749"/>
            <a:ext cx="5056535" cy="1752600"/>
          </a:xfrm>
        </p:spPr>
        <p:txBody>
          <a:bodyPr>
            <a:normAutofit/>
          </a:bodyPr>
          <a:lstStyle>
            <a:lvl1pPr marL="0" indent="0" algn="l">
              <a:buNone/>
              <a:defRPr sz="2400" b="0" i="0" baseline="0">
                <a:solidFill>
                  <a:srgbClr val="595959"/>
                </a:solidFill>
                <a:latin typeface="Century Gothic" pitchFamily="34" charset="0"/>
                <a:cs typeface="Century Gothic"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a:t>Click to edit Master subtitle style</a:t>
            </a:r>
            <a:endParaRPr lang="en-US" dirty="0"/>
          </a:p>
        </p:txBody>
      </p:sp>
      <p:sp>
        <p:nvSpPr>
          <p:cNvPr id="12" name="Slide Number Placeholder 5"/>
          <p:cNvSpPr>
            <a:spLocks noGrp="1"/>
          </p:cNvSpPr>
          <p:nvPr>
            <p:ph type="sldNum" sz="quarter" idx="12"/>
          </p:nvPr>
        </p:nvSpPr>
        <p:spPr/>
        <p:txBody>
          <a:bodyPr/>
          <a:lstStyle>
            <a:lvl1pPr>
              <a:defRPr/>
            </a:lvl1pPr>
          </a:lstStyle>
          <a:p>
            <a:fld id="{A3C1C3F4-7627-499B-A387-D46B6B71D0BD}" type="slidenum">
              <a:rPr lang="en-US" altLang="en-US"/>
              <a:pPr/>
              <a:t>‹#›</a:t>
            </a:fld>
            <a:endParaRPr lang="en-US" altLang="en-US"/>
          </a:p>
        </p:txBody>
      </p:sp>
      <p:pic>
        <p:nvPicPr>
          <p:cNvPr id="14" name="Picture 7"/>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65817" y="3231388"/>
            <a:ext cx="5103408"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6" name="Straight Connector 15"/>
          <p:cNvCxnSpPr/>
          <p:nvPr userDrawn="1"/>
        </p:nvCxnSpPr>
        <p:spPr>
          <a:xfrm>
            <a:off x="581933" y="6276975"/>
            <a:ext cx="11000468"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pic>
        <p:nvPicPr>
          <p:cNvPr id="17" name="Picture 7"/>
          <p:cNvPicPr preferRelativeResize="0">
            <a:picLocks/>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581932" y="544183"/>
            <a:ext cx="11006400" cy="4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3" descr="\\prod.prv\shared\NCR\CMO\CMB_NEW\0400-Comms Svcs\480 - Publishing and Production\!Flag Signatures\Canada Wordmark\Colour\Canada_Colour.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100332" y="6356351"/>
            <a:ext cx="1488000" cy="27424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0"/>
          <p:cNvPicPr>
            <a:picLocks noChangeAspect="1" noChangeArrowheads="1"/>
          </p:cNvPicPr>
          <p:nvPr userDrawn="1"/>
        </p:nvPicPr>
        <p:blipFill>
          <a:blip r:embed="rId5">
            <a:extLst>
              <a:ext uri="{28A0092B-C50C-407E-A947-70E740481C1C}">
                <a14:useLocalDpi xmlns:a14="http://schemas.microsoft.com/office/drawing/2010/main" val="0"/>
              </a:ext>
            </a:extLst>
          </a:blip>
          <a:stretch>
            <a:fillRect/>
          </a:stretch>
        </p:blipFill>
        <p:spPr bwMode="auto">
          <a:xfrm>
            <a:off x="580801" y="248400"/>
            <a:ext cx="2872615" cy="21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30057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normAutofit/>
          </a:bodyPr>
          <a:lstStyle>
            <a:lvl1pPr algn="l">
              <a:defRPr sz="3600" b="0" i="0">
                <a:solidFill>
                  <a:srgbClr val="595959"/>
                </a:solidFill>
                <a:latin typeface="Century Gothic" pitchFamily="34" charset="0"/>
                <a:cs typeface="Century Gothic" pitchFamily="34" charset="0"/>
              </a:defRPr>
            </a:lvl1pPr>
          </a:lstStyle>
          <a:p>
            <a:r>
              <a:rPr lang="en-CA" dirty="0"/>
              <a:t>Click to edit Master title style</a:t>
            </a:r>
            <a:endParaRPr lang="en-US" dirty="0"/>
          </a:p>
        </p:txBody>
      </p:sp>
      <p:sp>
        <p:nvSpPr>
          <p:cNvPr id="3" name="Content Placeholder 2"/>
          <p:cNvSpPr>
            <a:spLocks noGrp="1"/>
          </p:cNvSpPr>
          <p:nvPr>
            <p:ph idx="1"/>
          </p:nvPr>
        </p:nvSpPr>
        <p:spPr/>
        <p:txBody>
          <a:bodyPr/>
          <a:lstStyle>
            <a:lvl1pPr marL="342900" indent="-342900">
              <a:buClr>
                <a:srgbClr val="595959"/>
              </a:buClr>
              <a:buFont typeface="Arial"/>
              <a:buChar char="•"/>
              <a:defRPr sz="2600" b="0" i="0">
                <a:solidFill>
                  <a:srgbClr val="595959"/>
                </a:solidFill>
                <a:latin typeface="Century Gothic" pitchFamily="34" charset="0"/>
                <a:cs typeface="Century Gothic" pitchFamily="34" charset="0"/>
              </a:defRPr>
            </a:lvl1pPr>
            <a:lvl2pPr marL="742950" indent="-285750">
              <a:buClr>
                <a:srgbClr val="595959"/>
              </a:buClr>
              <a:buFont typeface="Arial"/>
              <a:buChar char="•"/>
              <a:defRPr sz="2400" b="0" i="0">
                <a:solidFill>
                  <a:srgbClr val="595959"/>
                </a:solidFill>
                <a:latin typeface="Century Gothic" pitchFamily="34" charset="0"/>
                <a:cs typeface="Century Gothic" pitchFamily="34" charset="0"/>
              </a:defRPr>
            </a:lvl2pPr>
            <a:lvl3pPr marL="1143000" indent="-228600">
              <a:buClr>
                <a:srgbClr val="595959"/>
              </a:buClr>
              <a:buFont typeface="Arial"/>
              <a:buChar char="•"/>
              <a:defRPr sz="2200" b="0" i="0">
                <a:solidFill>
                  <a:srgbClr val="595959"/>
                </a:solidFill>
                <a:latin typeface="Century Gothic" pitchFamily="34" charset="0"/>
                <a:cs typeface="Century Gothic" pitchFamily="34" charset="0"/>
              </a:defRPr>
            </a:lvl3pPr>
            <a:lvl4pPr marL="1600200" indent="-228600">
              <a:buClr>
                <a:srgbClr val="595959"/>
              </a:buClr>
              <a:buFont typeface="Arial"/>
              <a:buChar char="•"/>
              <a:defRPr sz="2000" b="0" i="0">
                <a:solidFill>
                  <a:srgbClr val="595959"/>
                </a:solidFill>
                <a:latin typeface="Century Gothic" pitchFamily="34" charset="0"/>
                <a:cs typeface="Century Gothic" pitchFamily="34" charset="0"/>
              </a:defRPr>
            </a:lvl4pPr>
            <a:lvl5pPr marL="2057400" indent="-228600">
              <a:buClr>
                <a:srgbClr val="595959"/>
              </a:buClr>
              <a:buFont typeface="Arial"/>
              <a:buChar char="•"/>
              <a:defRPr sz="1800" b="0" i="0">
                <a:solidFill>
                  <a:srgbClr val="595959"/>
                </a:solidFill>
                <a:latin typeface="Century Gothic" pitchFamily="34" charset="0"/>
                <a:cs typeface="Century Gothic" pitchFamily="34" charset="0"/>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7" name="Slide Number Placeholder 5"/>
          <p:cNvSpPr>
            <a:spLocks noGrp="1"/>
          </p:cNvSpPr>
          <p:nvPr>
            <p:ph type="sldNum" sz="quarter" idx="10"/>
          </p:nvPr>
        </p:nvSpPr>
        <p:spPr/>
        <p:txBody>
          <a:bodyPr/>
          <a:lstStyle>
            <a:lvl1pPr>
              <a:defRPr/>
            </a:lvl1pPr>
          </a:lstStyle>
          <a:p>
            <a:fld id="{78075564-AF6E-40FC-905A-F6C5E8D29614}" type="slidenum">
              <a:rPr lang="en-US" altLang="en-US"/>
              <a:pPr/>
              <a:t>‹#›</a:t>
            </a:fld>
            <a:endParaRPr lang="en-US" altLang="en-US"/>
          </a:p>
        </p:txBody>
      </p:sp>
    </p:spTree>
    <p:extLst>
      <p:ext uri="{BB962C8B-B14F-4D97-AF65-F5344CB8AC3E}">
        <p14:creationId xmlns:p14="http://schemas.microsoft.com/office/powerpoint/2010/main" val="927566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full image">
    <p:spTree>
      <p:nvGrpSpPr>
        <p:cNvPr id="1" name=""/>
        <p:cNvGrpSpPr/>
        <p:nvPr/>
      </p:nvGrpSpPr>
      <p:grpSpPr>
        <a:xfrm>
          <a:off x="0" y="0"/>
          <a:ext cx="0" cy="0"/>
          <a:chOff x="0" y="0"/>
          <a:chExt cx="0" cy="0"/>
        </a:xfrm>
      </p:grpSpPr>
      <p:sp>
        <p:nvSpPr>
          <p:cNvPr id="12" name="Rectangle 11"/>
          <p:cNvSpPr/>
          <p:nvPr userDrawn="1"/>
        </p:nvSpPr>
        <p:spPr>
          <a:xfrm>
            <a:off x="0" y="0"/>
            <a:ext cx="12192000" cy="694481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en-CA" sz="1800">
              <a:solidFill>
                <a:prstClr val="white"/>
              </a:solidFill>
            </a:endParaRPr>
          </a:p>
        </p:txBody>
      </p:sp>
      <p:sp>
        <p:nvSpPr>
          <p:cNvPr id="2" name="Title 1"/>
          <p:cNvSpPr>
            <a:spLocks noGrp="1"/>
          </p:cNvSpPr>
          <p:nvPr>
            <p:ph type="ctrTitle"/>
          </p:nvPr>
        </p:nvSpPr>
        <p:spPr>
          <a:xfrm>
            <a:off x="891823" y="1941161"/>
            <a:ext cx="9482667" cy="2376252"/>
          </a:xfrm>
        </p:spPr>
        <p:txBody>
          <a:bodyPr>
            <a:normAutofit/>
          </a:bodyPr>
          <a:lstStyle>
            <a:lvl1pPr algn="l">
              <a:defRPr sz="4000" b="0" i="0">
                <a:solidFill>
                  <a:srgbClr val="595959"/>
                </a:solidFill>
                <a:latin typeface="Century Gothic" pitchFamily="34" charset="0"/>
                <a:cs typeface="Century Gothic" pitchFamily="34" charset="0"/>
              </a:defRPr>
            </a:lvl1pPr>
          </a:lstStyle>
          <a:p>
            <a:r>
              <a:rPr lang="en-US" dirty="0"/>
              <a:t>Click to edit Master title style</a:t>
            </a:r>
          </a:p>
        </p:txBody>
      </p:sp>
      <p:sp>
        <p:nvSpPr>
          <p:cNvPr id="3" name="Subtitle 2"/>
          <p:cNvSpPr>
            <a:spLocks noGrp="1"/>
          </p:cNvSpPr>
          <p:nvPr>
            <p:ph type="subTitle" idx="1"/>
          </p:nvPr>
        </p:nvSpPr>
        <p:spPr>
          <a:xfrm>
            <a:off x="891822" y="4524375"/>
            <a:ext cx="9482668" cy="1752600"/>
          </a:xfrm>
        </p:spPr>
        <p:txBody>
          <a:bodyPr>
            <a:normAutofit/>
          </a:bodyPr>
          <a:lstStyle>
            <a:lvl1pPr marL="0" indent="0" algn="l">
              <a:buNone/>
              <a:defRPr sz="2400" b="0" i="0">
                <a:solidFill>
                  <a:srgbClr val="595959"/>
                </a:solidFill>
                <a:latin typeface="Century Gothic" pitchFamily="34" charset="0"/>
                <a:cs typeface="Century Gothic"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a:t>Click to edit Master subtitle style</a:t>
            </a:r>
            <a:endParaRPr lang="en-US" dirty="0"/>
          </a:p>
        </p:txBody>
      </p:sp>
      <p:sp>
        <p:nvSpPr>
          <p:cNvPr id="11" name="Slide Number Placeholder 5"/>
          <p:cNvSpPr>
            <a:spLocks noGrp="1"/>
          </p:cNvSpPr>
          <p:nvPr>
            <p:ph type="sldNum" sz="quarter" idx="12"/>
          </p:nvPr>
        </p:nvSpPr>
        <p:spPr/>
        <p:txBody>
          <a:bodyPr/>
          <a:lstStyle>
            <a:lvl1pPr>
              <a:defRPr/>
            </a:lvl1pPr>
          </a:lstStyle>
          <a:p>
            <a:fld id="{2B042CE3-6392-4968-B209-93A52C299364}" type="slidenum">
              <a:rPr lang="en-US" altLang="en-US"/>
              <a:pPr/>
              <a:t>‹#›</a:t>
            </a:fld>
            <a:endParaRPr lang="en-US" altLang="en-US"/>
          </a:p>
        </p:txBody>
      </p:sp>
      <p:pic>
        <p:nvPicPr>
          <p:cNvPr id="14" name="Picture 7"/>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55467" y="4424289"/>
            <a:ext cx="9742871"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p:cNvPicPr preferRelativeResize="0">
            <a:picLocks/>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581932" y="544183"/>
            <a:ext cx="11006400" cy="4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3" descr="\\prod.prv\shared\NCR\CMO\CMB_NEW\0400-Comms Svcs\480 - Publishing and Production\!Flag Signatures\Canada Wordmark\Colour\Canada_Colour.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100332" y="6356351"/>
            <a:ext cx="1488000" cy="27424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0"/>
          <p:cNvPicPr>
            <a:picLocks noChangeAspect="1" noChangeArrowheads="1"/>
          </p:cNvPicPr>
          <p:nvPr userDrawn="1"/>
        </p:nvPicPr>
        <p:blipFill>
          <a:blip r:embed="rId5">
            <a:extLst>
              <a:ext uri="{28A0092B-C50C-407E-A947-70E740481C1C}">
                <a14:useLocalDpi xmlns:a14="http://schemas.microsoft.com/office/drawing/2010/main" val="0"/>
              </a:ext>
            </a:extLst>
          </a:blip>
          <a:stretch>
            <a:fillRect/>
          </a:stretch>
        </p:blipFill>
        <p:spPr bwMode="auto">
          <a:xfrm>
            <a:off x="580801" y="248400"/>
            <a:ext cx="2872615" cy="21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41812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3084" y="4406901"/>
            <a:ext cx="10363200" cy="1362075"/>
          </a:xfrm>
        </p:spPr>
        <p:txBody>
          <a:bodyPr anchor="t"/>
          <a:lstStyle>
            <a:lvl1pPr algn="l">
              <a:defRPr sz="4000" b="0" cap="all">
                <a:solidFill>
                  <a:srgbClr val="595959"/>
                </a:solidFill>
                <a:latin typeface="Century Gothic" pitchFamily="34" charset="0"/>
              </a:defRPr>
            </a:lvl1pPr>
          </a:lstStyle>
          <a:p>
            <a:r>
              <a:rPr lang="en-CA" dirty="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rgbClr val="595959"/>
                </a:solidFill>
                <a:latin typeface="Century Gothic"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dirty="0"/>
              <a:t>Click to edit Master text styles</a:t>
            </a:r>
          </a:p>
        </p:txBody>
      </p:sp>
      <p:sp>
        <p:nvSpPr>
          <p:cNvPr id="6" name="Slide Number Placeholder 5"/>
          <p:cNvSpPr>
            <a:spLocks noGrp="1"/>
          </p:cNvSpPr>
          <p:nvPr>
            <p:ph type="sldNum" sz="quarter" idx="10"/>
          </p:nvPr>
        </p:nvSpPr>
        <p:spPr/>
        <p:txBody>
          <a:bodyPr/>
          <a:lstStyle>
            <a:lvl1pPr>
              <a:defRPr/>
            </a:lvl1pPr>
          </a:lstStyle>
          <a:p>
            <a:fld id="{00CFA99A-0B6A-4F6F-BA8D-AFBE694F623A}" type="slidenum">
              <a:rPr lang="en-US" altLang="en-US"/>
              <a:pPr/>
              <a:t>‹#›</a:t>
            </a:fld>
            <a:endParaRPr lang="en-US" altLang="en-US"/>
          </a:p>
        </p:txBody>
      </p:sp>
      <p:cxnSp>
        <p:nvCxnSpPr>
          <p:cNvPr id="8" name="Straight Connector 7"/>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39986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595959"/>
                </a:solidFill>
              </a:defRPr>
            </a:lvl1pPr>
          </a:lstStyle>
          <a:p>
            <a:r>
              <a:rPr lang="en-CA" dirty="0"/>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buClr>
                <a:srgbClr val="595959"/>
              </a:buClr>
              <a:defRPr sz="2800"/>
            </a:lvl1pPr>
            <a:lvl2pPr>
              <a:buClr>
                <a:srgbClr val="595959"/>
              </a:buClr>
              <a:defRPr sz="2400"/>
            </a:lvl2pPr>
            <a:lvl3pPr>
              <a:buClr>
                <a:srgbClr val="595959"/>
              </a:buClr>
              <a:defRPr sz="2000"/>
            </a:lvl3pPr>
            <a:lvl4pPr>
              <a:buClr>
                <a:srgbClr val="595959"/>
              </a:buClr>
              <a:defRPr sz="1800"/>
            </a:lvl4pPr>
            <a:lvl5pPr>
              <a:buClr>
                <a:srgbClr val="595959"/>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buClr>
                <a:srgbClr val="595959"/>
              </a:buClr>
              <a:defRPr sz="2800"/>
            </a:lvl1pPr>
            <a:lvl2pPr>
              <a:buClr>
                <a:srgbClr val="595959"/>
              </a:buClr>
              <a:defRPr sz="2400"/>
            </a:lvl2pPr>
            <a:lvl3pPr>
              <a:buClr>
                <a:srgbClr val="595959"/>
              </a:buClr>
              <a:defRPr sz="2000"/>
            </a:lvl3pPr>
            <a:lvl4pPr>
              <a:buClr>
                <a:srgbClr val="595959"/>
              </a:buClr>
              <a:defRPr sz="1800"/>
            </a:lvl4pPr>
            <a:lvl5pPr>
              <a:buClr>
                <a:srgbClr val="595959"/>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8" name="Slide Number Placeholder 5"/>
          <p:cNvSpPr>
            <a:spLocks noGrp="1"/>
          </p:cNvSpPr>
          <p:nvPr>
            <p:ph type="sldNum" sz="quarter" idx="10"/>
          </p:nvPr>
        </p:nvSpPr>
        <p:spPr/>
        <p:txBody>
          <a:bodyPr/>
          <a:lstStyle>
            <a:lvl1pPr>
              <a:defRPr/>
            </a:lvl1pPr>
          </a:lstStyle>
          <a:p>
            <a:fld id="{A7F49F12-9138-49F1-96D4-CC6FC00A57C3}" type="slidenum">
              <a:rPr lang="en-US" altLang="en-US"/>
              <a:pPr/>
              <a:t>‹#›</a:t>
            </a:fld>
            <a:endParaRPr lang="en-US" altLang="en-US"/>
          </a:p>
        </p:txBody>
      </p:sp>
    </p:spTree>
    <p:extLst>
      <p:ext uri="{BB962C8B-B14F-4D97-AF65-F5344CB8AC3E}">
        <p14:creationId xmlns:p14="http://schemas.microsoft.com/office/powerpoint/2010/main" val="27206366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pic>
        <p:nvPicPr>
          <p:cNvPr id="12"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userDrawn="1"/>
        </p:nvSpPr>
        <p:spPr>
          <a:xfrm>
            <a:off x="6563784" y="2805114"/>
            <a:ext cx="5628216" cy="3119437"/>
          </a:xfrm>
          <a:prstGeom prst="rect">
            <a:avLst/>
          </a:prstGeom>
          <a:solidFill>
            <a:srgbClr val="ECECE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CA" sz="1800">
              <a:solidFill>
                <a:prstClr val="white"/>
              </a:solidFill>
            </a:endParaRPr>
          </a:p>
        </p:txBody>
      </p:sp>
      <p:sp>
        <p:nvSpPr>
          <p:cNvPr id="8" name="Rectangle 7"/>
          <p:cNvSpPr/>
          <p:nvPr userDrawn="1"/>
        </p:nvSpPr>
        <p:spPr>
          <a:xfrm>
            <a:off x="12039600" y="2805114"/>
            <a:ext cx="152400" cy="3119437"/>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CA" sz="1800">
              <a:solidFill>
                <a:prstClr val="white"/>
              </a:solidFill>
            </a:endParaRPr>
          </a:p>
        </p:txBody>
      </p:sp>
      <p:cxnSp>
        <p:nvCxnSpPr>
          <p:cNvPr id="9" name="Straight Connector 8"/>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595959"/>
                </a:solidFill>
              </a:defRPr>
            </a:lvl1pPr>
          </a:lstStyle>
          <a:p>
            <a:r>
              <a:rPr lang="en-CA" dirty="0"/>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buClr>
                <a:srgbClr val="595959"/>
              </a:buClr>
              <a:defRPr sz="2800"/>
            </a:lvl1pPr>
            <a:lvl2pPr>
              <a:buClr>
                <a:srgbClr val="595959"/>
              </a:buClr>
              <a:defRPr sz="2400"/>
            </a:lvl2pPr>
            <a:lvl3pPr>
              <a:buClr>
                <a:srgbClr val="595959"/>
              </a:buClr>
              <a:defRPr sz="2000"/>
            </a:lvl3pPr>
            <a:lvl4pPr>
              <a:buClr>
                <a:srgbClr val="595959"/>
              </a:buClr>
              <a:defRPr sz="1800"/>
            </a:lvl4pPr>
            <a:lvl5pPr>
              <a:buClr>
                <a:srgbClr val="595959"/>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Content Placeholder 2"/>
          <p:cNvSpPr>
            <a:spLocks noGrp="1"/>
          </p:cNvSpPr>
          <p:nvPr>
            <p:ph sz="half" idx="12"/>
          </p:nvPr>
        </p:nvSpPr>
        <p:spPr>
          <a:xfrm>
            <a:off x="6903591" y="3057770"/>
            <a:ext cx="4868659" cy="2668344"/>
          </a:xfrm>
        </p:spPr>
        <p:txBody>
          <a:bodyPr/>
          <a:lstStyle>
            <a:lvl1pPr marL="0" indent="0">
              <a:buNone/>
              <a:defRPr sz="1800" i="1">
                <a:solidFill>
                  <a:srgbClr val="595959"/>
                </a:solidFill>
              </a:defRPr>
            </a:lvl1pPr>
            <a:lvl2pPr>
              <a:defRPr sz="2400" i="1"/>
            </a:lvl2pPr>
            <a:lvl3pPr>
              <a:defRPr sz="2000" i="1"/>
            </a:lvl3pPr>
            <a:lvl4pPr>
              <a:defRPr sz="1800" i="1"/>
            </a:lvl4pPr>
            <a:lvl5pPr>
              <a:defRPr sz="1800" i="1"/>
            </a:lvl5pPr>
            <a:lvl6pPr>
              <a:defRPr sz="1800"/>
            </a:lvl6pPr>
            <a:lvl7pPr>
              <a:defRPr sz="1800"/>
            </a:lvl7pPr>
            <a:lvl8pPr>
              <a:defRPr sz="1800"/>
            </a:lvl8pPr>
            <a:lvl9pPr>
              <a:defRPr sz="1800"/>
            </a:lvl9pPr>
          </a:lstStyle>
          <a:p>
            <a:pPr lvl="0"/>
            <a:r>
              <a:rPr lang="en-CA" dirty="0"/>
              <a:t>Click to edit Master text styles</a:t>
            </a:r>
          </a:p>
        </p:txBody>
      </p:sp>
      <p:sp>
        <p:nvSpPr>
          <p:cNvPr id="11" name="Slide Number Placeholder 5"/>
          <p:cNvSpPr>
            <a:spLocks noGrp="1"/>
          </p:cNvSpPr>
          <p:nvPr>
            <p:ph type="sldNum" sz="quarter" idx="13"/>
          </p:nvPr>
        </p:nvSpPr>
        <p:spPr/>
        <p:txBody>
          <a:bodyPr/>
          <a:lstStyle>
            <a:lvl1pPr>
              <a:defRPr/>
            </a:lvl1pPr>
          </a:lstStyle>
          <a:p>
            <a:fld id="{0606BA19-779A-4930-9322-0B47357BACC7}" type="slidenum">
              <a:rPr lang="en-US" altLang="en-US"/>
              <a:pPr/>
              <a:t>‹#›</a:t>
            </a:fld>
            <a:endParaRPr lang="en-US" altLang="en-US"/>
          </a:p>
        </p:txBody>
      </p:sp>
    </p:spTree>
    <p:extLst>
      <p:ext uri="{BB962C8B-B14F-4D97-AF65-F5344CB8AC3E}">
        <p14:creationId xmlns:p14="http://schemas.microsoft.com/office/powerpoint/2010/main" val="1179340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7" name="Rectangle 6"/>
          <p:cNvSpPr/>
          <p:nvPr userDrawn="1"/>
        </p:nvSpPr>
        <p:spPr>
          <a:xfrm>
            <a:off x="6563785" y="1600201"/>
            <a:ext cx="5065183" cy="4525962"/>
          </a:xfrm>
          <a:prstGeom prst="rect">
            <a:avLst/>
          </a:prstGeom>
          <a:solidFill>
            <a:srgbClr val="ECECE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CA" sz="1800">
              <a:solidFill>
                <a:srgbClr val="ECECEC"/>
              </a:solidFill>
            </a:endParaRPr>
          </a:p>
        </p:txBody>
      </p:sp>
      <p:cxnSp>
        <p:nvCxnSpPr>
          <p:cNvPr id="9" name="Straight Connector 8"/>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595959"/>
                </a:solidFill>
              </a:defRPr>
            </a:lvl1pPr>
          </a:lstStyle>
          <a:p>
            <a:r>
              <a:rPr lang="en-CA" dirty="0"/>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buClr>
                <a:srgbClr val="595959"/>
              </a:buClr>
              <a:defRPr sz="2800"/>
            </a:lvl1pPr>
            <a:lvl2pPr>
              <a:buClr>
                <a:srgbClr val="595959"/>
              </a:buClr>
              <a:defRPr sz="2400"/>
            </a:lvl2pPr>
            <a:lvl3pPr>
              <a:buClr>
                <a:srgbClr val="595959"/>
              </a:buClr>
              <a:defRPr sz="2000"/>
            </a:lvl3pPr>
            <a:lvl4pPr>
              <a:buClr>
                <a:srgbClr val="595959"/>
              </a:buClr>
              <a:defRPr sz="1800"/>
            </a:lvl4pPr>
            <a:lvl5pPr>
              <a:buClr>
                <a:srgbClr val="595959"/>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Content Placeholder 2"/>
          <p:cNvSpPr>
            <a:spLocks noGrp="1"/>
          </p:cNvSpPr>
          <p:nvPr>
            <p:ph sz="half" idx="12"/>
          </p:nvPr>
        </p:nvSpPr>
        <p:spPr>
          <a:xfrm>
            <a:off x="6890564" y="1944078"/>
            <a:ext cx="4738403" cy="3782036"/>
          </a:xfrm>
        </p:spPr>
        <p:txBody>
          <a:bodyPr/>
          <a:lstStyle>
            <a:lvl1pPr marL="0" indent="0">
              <a:buNone/>
              <a:defRPr sz="1800" i="1">
                <a:solidFill>
                  <a:srgbClr val="595959"/>
                </a:solidFill>
              </a:defRPr>
            </a:lvl1pPr>
            <a:lvl2pPr>
              <a:defRPr sz="2400" i="1"/>
            </a:lvl2pPr>
            <a:lvl3pPr>
              <a:defRPr sz="2000" i="1"/>
            </a:lvl3pPr>
            <a:lvl4pPr>
              <a:defRPr sz="1800" i="1"/>
            </a:lvl4pPr>
            <a:lvl5pPr>
              <a:defRPr sz="1800" i="1"/>
            </a:lvl5pPr>
            <a:lvl6pPr>
              <a:defRPr sz="1800"/>
            </a:lvl6pPr>
            <a:lvl7pPr>
              <a:defRPr sz="1800"/>
            </a:lvl7pPr>
            <a:lvl8pPr>
              <a:defRPr sz="1800"/>
            </a:lvl8pPr>
            <a:lvl9pPr>
              <a:defRPr sz="1800"/>
            </a:lvl9pPr>
          </a:lstStyle>
          <a:p>
            <a:pPr lvl="0"/>
            <a:r>
              <a:rPr lang="en-CA" dirty="0"/>
              <a:t>Click to edit Master text styles</a:t>
            </a:r>
          </a:p>
        </p:txBody>
      </p:sp>
      <p:sp>
        <p:nvSpPr>
          <p:cNvPr id="11" name="Slide Number Placeholder 5"/>
          <p:cNvSpPr>
            <a:spLocks noGrp="1"/>
          </p:cNvSpPr>
          <p:nvPr>
            <p:ph type="sldNum" sz="quarter" idx="13"/>
          </p:nvPr>
        </p:nvSpPr>
        <p:spPr/>
        <p:txBody>
          <a:bodyPr/>
          <a:lstStyle>
            <a:lvl1pPr>
              <a:defRPr/>
            </a:lvl1pPr>
          </a:lstStyle>
          <a:p>
            <a:fld id="{3E294082-DFA0-4304-8D39-BC23FA45EDA4}" type="slidenum">
              <a:rPr lang="en-US" altLang="en-US"/>
              <a:pPr/>
              <a:t>‹#›</a:t>
            </a:fld>
            <a:endParaRPr lang="en-US" altLang="en-US"/>
          </a:p>
        </p:txBody>
      </p:sp>
      <p:pic>
        <p:nvPicPr>
          <p:cNvPr id="13" name="Picture 7"/>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100484" y="5866132"/>
            <a:ext cx="5103408"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96520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pic>
        <p:nvPicPr>
          <p:cNvPr id="12"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userDrawn="1"/>
        </p:nvSpPr>
        <p:spPr>
          <a:xfrm>
            <a:off x="609601" y="3995738"/>
            <a:ext cx="11019367" cy="1928812"/>
          </a:xfrm>
          <a:prstGeom prst="rect">
            <a:avLst/>
          </a:prstGeom>
          <a:solidFill>
            <a:srgbClr val="ECECE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CA" sz="1800">
              <a:solidFill>
                <a:srgbClr val="ECECEC"/>
              </a:solidFill>
            </a:endParaRPr>
          </a:p>
        </p:txBody>
      </p:sp>
      <p:cxnSp>
        <p:nvCxnSpPr>
          <p:cNvPr id="9" name="Straight Connector 8"/>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595959"/>
                </a:solidFill>
              </a:defRPr>
            </a:lvl1pPr>
          </a:lstStyle>
          <a:p>
            <a:r>
              <a:rPr lang="en-CA" dirty="0"/>
              <a:t>Click to edit Master title style</a:t>
            </a:r>
            <a:endParaRPr lang="en-US" dirty="0"/>
          </a:p>
        </p:txBody>
      </p:sp>
      <p:sp>
        <p:nvSpPr>
          <p:cNvPr id="3" name="Content Placeholder 2"/>
          <p:cNvSpPr>
            <a:spLocks noGrp="1"/>
          </p:cNvSpPr>
          <p:nvPr>
            <p:ph sz="half" idx="1"/>
          </p:nvPr>
        </p:nvSpPr>
        <p:spPr>
          <a:xfrm>
            <a:off x="609600" y="1600202"/>
            <a:ext cx="10972800" cy="2157607"/>
          </a:xfrm>
        </p:spPr>
        <p:txBody>
          <a:bodyPr/>
          <a:lstStyle>
            <a:lvl1pPr>
              <a:buClr>
                <a:srgbClr val="595959"/>
              </a:buClr>
              <a:defRPr sz="2800"/>
            </a:lvl1pPr>
            <a:lvl2pPr>
              <a:buClr>
                <a:srgbClr val="595959"/>
              </a:buClr>
              <a:defRPr sz="2400"/>
            </a:lvl2pPr>
            <a:lvl3pPr>
              <a:buClr>
                <a:srgbClr val="595959"/>
              </a:buClr>
              <a:defRPr sz="2000"/>
            </a:lvl3pPr>
            <a:lvl4pPr>
              <a:buClr>
                <a:srgbClr val="595959"/>
              </a:buClr>
              <a:defRPr sz="1800"/>
            </a:lvl4pPr>
            <a:lvl5pPr>
              <a:buClr>
                <a:srgbClr val="595959"/>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Content Placeholder 2"/>
          <p:cNvSpPr>
            <a:spLocks noGrp="1"/>
          </p:cNvSpPr>
          <p:nvPr>
            <p:ph sz="half" idx="12"/>
          </p:nvPr>
        </p:nvSpPr>
        <p:spPr>
          <a:xfrm>
            <a:off x="807590" y="4140741"/>
            <a:ext cx="10821377" cy="1332960"/>
          </a:xfrm>
          <a:solidFill>
            <a:srgbClr val="ECECEC"/>
          </a:solidFill>
        </p:spPr>
        <p:txBody>
          <a:bodyPr/>
          <a:lstStyle>
            <a:lvl1pPr marL="0" indent="0">
              <a:buNone/>
              <a:defRPr sz="1800" i="1"/>
            </a:lvl1pPr>
            <a:lvl2pPr>
              <a:defRPr sz="2400" i="1"/>
            </a:lvl2pPr>
            <a:lvl3pPr>
              <a:defRPr sz="2000" i="1"/>
            </a:lvl3pPr>
            <a:lvl4pPr>
              <a:defRPr sz="1800" i="1"/>
            </a:lvl4pPr>
            <a:lvl5pPr>
              <a:defRPr sz="1800" i="1"/>
            </a:lvl5pPr>
            <a:lvl6pPr>
              <a:defRPr sz="1800"/>
            </a:lvl6pPr>
            <a:lvl7pPr>
              <a:defRPr sz="1800"/>
            </a:lvl7pPr>
            <a:lvl8pPr>
              <a:defRPr sz="1800"/>
            </a:lvl8pPr>
            <a:lvl9pPr>
              <a:defRPr sz="1800"/>
            </a:lvl9pPr>
          </a:lstStyle>
          <a:p>
            <a:pPr lvl="0"/>
            <a:r>
              <a:rPr lang="en-CA" dirty="0"/>
              <a:t>Click to edit Master text styles</a:t>
            </a:r>
          </a:p>
        </p:txBody>
      </p:sp>
      <p:sp>
        <p:nvSpPr>
          <p:cNvPr id="11" name="Slide Number Placeholder 5"/>
          <p:cNvSpPr>
            <a:spLocks noGrp="1"/>
          </p:cNvSpPr>
          <p:nvPr>
            <p:ph type="sldNum" sz="quarter" idx="13"/>
          </p:nvPr>
        </p:nvSpPr>
        <p:spPr/>
        <p:txBody>
          <a:bodyPr/>
          <a:lstStyle>
            <a:lvl1pPr>
              <a:defRPr/>
            </a:lvl1pPr>
          </a:lstStyle>
          <a:p>
            <a:fld id="{AB52D289-F740-481C-B2A6-EE2832E288B0}" type="slidenum">
              <a:rPr lang="en-US" altLang="en-US"/>
              <a:pPr/>
              <a:t>‹#›</a:t>
            </a:fld>
            <a:endParaRPr lang="en-US" altLang="en-US"/>
          </a:p>
        </p:txBody>
      </p:sp>
      <p:pic>
        <p:nvPicPr>
          <p:cNvPr id="14"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343151" y="5650232"/>
            <a:ext cx="10873501"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4267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478EF610-7457-47D7-A1E1-2F3CD773A31C}" type="datetime1">
              <a:rPr lang="en-CA" smtClean="0"/>
              <a:t>2019-02-13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26370927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595959"/>
                </a:solidFill>
              </a:defRPr>
            </a:lvl1pPr>
          </a:lstStyle>
          <a:p>
            <a:r>
              <a:rPr lang="en-CA" dirty="0"/>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dirty="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buClr>
                <a:srgbClr val="595959"/>
              </a:buClr>
              <a:defRPr sz="2400"/>
            </a:lvl1pPr>
            <a:lvl2pPr>
              <a:buClr>
                <a:srgbClr val="595959"/>
              </a:buClr>
              <a:defRPr sz="2000"/>
            </a:lvl2pPr>
            <a:lvl3pPr>
              <a:buClr>
                <a:srgbClr val="595959"/>
              </a:buClr>
              <a:defRPr sz="1800"/>
            </a:lvl3pPr>
            <a:lvl4pPr>
              <a:buClr>
                <a:srgbClr val="595959"/>
              </a:buClr>
              <a:defRPr sz="1600"/>
            </a:lvl4pPr>
            <a:lvl5pPr>
              <a:buClr>
                <a:srgbClr val="595959"/>
              </a:buClr>
              <a:defRPr sz="1600"/>
            </a:lvl5pPr>
            <a:lvl6pPr>
              <a:defRPr sz="1600"/>
            </a:lvl6pPr>
            <a:lvl7pPr>
              <a:defRPr sz="1600"/>
            </a:lvl7pPr>
            <a:lvl8pPr>
              <a:defRPr sz="1600"/>
            </a:lvl8pPr>
            <a:lvl9pPr>
              <a:defRPr sz="16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buClr>
                <a:srgbClr val="595959"/>
              </a:buClr>
              <a:defRPr sz="2400"/>
            </a:lvl1pPr>
            <a:lvl2pPr>
              <a:buClr>
                <a:srgbClr val="595959"/>
              </a:buClr>
              <a:defRPr sz="2000"/>
            </a:lvl2pPr>
            <a:lvl3pPr>
              <a:buClr>
                <a:srgbClr val="595959"/>
              </a:buClr>
              <a:defRPr sz="1800"/>
            </a:lvl3pPr>
            <a:lvl4pPr>
              <a:buClr>
                <a:srgbClr val="595959"/>
              </a:buClr>
              <a:defRPr sz="1600"/>
            </a:lvl4pPr>
            <a:lvl5pPr>
              <a:buClr>
                <a:srgbClr val="595959"/>
              </a:buClr>
              <a:defRPr sz="1600"/>
            </a:lvl5pPr>
            <a:lvl6pPr>
              <a:defRPr sz="1600"/>
            </a:lvl6pPr>
            <a:lvl7pPr>
              <a:defRPr sz="1600"/>
            </a:lvl7pPr>
            <a:lvl8pPr>
              <a:defRPr sz="1600"/>
            </a:lvl8pPr>
            <a:lvl9pPr>
              <a:defRPr sz="16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Slide Number Placeholder 5"/>
          <p:cNvSpPr>
            <a:spLocks noGrp="1"/>
          </p:cNvSpPr>
          <p:nvPr>
            <p:ph type="sldNum" sz="quarter" idx="10"/>
          </p:nvPr>
        </p:nvSpPr>
        <p:spPr/>
        <p:txBody>
          <a:bodyPr/>
          <a:lstStyle>
            <a:lvl1pPr>
              <a:defRPr/>
            </a:lvl1pPr>
          </a:lstStyle>
          <a:p>
            <a:fld id="{398FBFBE-36BC-482D-A777-8BE920DF890D}" type="slidenum">
              <a:rPr lang="en-US" altLang="en-US"/>
              <a:pPr/>
              <a:t>‹#›</a:t>
            </a:fld>
            <a:endParaRPr lang="en-US" altLang="en-US"/>
          </a:p>
        </p:txBody>
      </p:sp>
    </p:spTree>
    <p:extLst>
      <p:ext uri="{BB962C8B-B14F-4D97-AF65-F5344CB8AC3E}">
        <p14:creationId xmlns:p14="http://schemas.microsoft.com/office/powerpoint/2010/main" val="31857203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595959"/>
                </a:solidFill>
              </a:defRPr>
            </a:lvl1pPr>
          </a:lstStyle>
          <a:p>
            <a:r>
              <a:rPr lang="en-CA" dirty="0"/>
              <a:t>Click to edit Master title style</a:t>
            </a:r>
            <a:endParaRPr lang="en-US" dirty="0"/>
          </a:p>
        </p:txBody>
      </p:sp>
      <p:sp>
        <p:nvSpPr>
          <p:cNvPr id="6" name="Slide Number Placeholder 5"/>
          <p:cNvSpPr>
            <a:spLocks noGrp="1"/>
          </p:cNvSpPr>
          <p:nvPr>
            <p:ph type="sldNum" sz="quarter" idx="10"/>
          </p:nvPr>
        </p:nvSpPr>
        <p:spPr/>
        <p:txBody>
          <a:bodyPr/>
          <a:lstStyle>
            <a:lvl1pPr>
              <a:defRPr/>
            </a:lvl1pPr>
          </a:lstStyle>
          <a:p>
            <a:fld id="{7D325CEB-1D58-4033-B3AA-47E6E8AA1651}" type="slidenum">
              <a:rPr lang="en-US" altLang="en-US"/>
              <a:pPr/>
              <a:t>‹#›</a:t>
            </a:fld>
            <a:endParaRPr lang="en-US" altLang="en-US"/>
          </a:p>
        </p:txBody>
      </p:sp>
    </p:spTree>
    <p:extLst>
      <p:ext uri="{BB962C8B-B14F-4D97-AF65-F5344CB8AC3E}">
        <p14:creationId xmlns:p14="http://schemas.microsoft.com/office/powerpoint/2010/main" val="27796271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5"/>
          <p:cNvSpPr>
            <a:spLocks noGrp="1"/>
          </p:cNvSpPr>
          <p:nvPr>
            <p:ph type="sldNum" sz="quarter" idx="10"/>
          </p:nvPr>
        </p:nvSpPr>
        <p:spPr/>
        <p:txBody>
          <a:bodyPr/>
          <a:lstStyle>
            <a:lvl1pPr>
              <a:defRPr/>
            </a:lvl1pPr>
          </a:lstStyle>
          <a:p>
            <a:fld id="{816CE915-54DE-42DF-81C9-6A96210B07F3}" type="slidenum">
              <a:rPr lang="en-US" altLang="en-US"/>
              <a:pPr/>
              <a:t>‹#›</a:t>
            </a:fld>
            <a:endParaRPr lang="en-US" altLang="en-US"/>
          </a:p>
        </p:txBody>
      </p:sp>
    </p:spTree>
    <p:extLst>
      <p:ext uri="{BB962C8B-B14F-4D97-AF65-F5344CB8AC3E}">
        <p14:creationId xmlns:p14="http://schemas.microsoft.com/office/powerpoint/2010/main" val="37109843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609601" y="273050"/>
            <a:ext cx="4011084" cy="1162050"/>
          </a:xfrm>
        </p:spPr>
        <p:txBody>
          <a:bodyPr/>
          <a:lstStyle>
            <a:lvl1pPr algn="l">
              <a:defRPr sz="2000" b="0">
                <a:solidFill>
                  <a:srgbClr val="595959"/>
                </a:solidFill>
              </a:defRPr>
            </a:lvl1pPr>
          </a:lstStyle>
          <a:p>
            <a:r>
              <a:rPr lang="en-CA" dirty="0"/>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buClr>
                <a:srgbClr val="595959"/>
              </a:buClr>
              <a:defRPr sz="2600"/>
            </a:lvl1pPr>
            <a:lvl2pPr>
              <a:buClr>
                <a:srgbClr val="595959"/>
              </a:buClr>
              <a:defRPr sz="2400"/>
            </a:lvl2pPr>
            <a:lvl3pPr>
              <a:buClr>
                <a:srgbClr val="595959"/>
              </a:buClr>
              <a:defRPr sz="2200"/>
            </a:lvl3pPr>
            <a:lvl4pPr>
              <a:buClr>
                <a:srgbClr val="595959"/>
              </a:buClr>
              <a:defRPr sz="2000"/>
            </a:lvl4pPr>
            <a:lvl5pPr>
              <a:buClr>
                <a:srgbClr val="595959"/>
              </a:buClr>
              <a:defRPr sz="1800"/>
            </a:lvl5pPr>
            <a:lvl6pPr>
              <a:defRPr sz="2000"/>
            </a:lvl6pPr>
            <a:lvl7pPr>
              <a:defRPr sz="2000"/>
            </a:lvl7pPr>
            <a:lvl8pPr>
              <a:defRPr sz="2000"/>
            </a:lvl8pPr>
            <a:lvl9pPr>
              <a:defRPr sz="20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dirty="0"/>
              <a:t>Click to edit Master text styles</a:t>
            </a:r>
          </a:p>
        </p:txBody>
      </p:sp>
      <p:sp>
        <p:nvSpPr>
          <p:cNvPr id="8" name="Slide Number Placeholder 5"/>
          <p:cNvSpPr>
            <a:spLocks noGrp="1"/>
          </p:cNvSpPr>
          <p:nvPr>
            <p:ph type="sldNum" sz="quarter" idx="10"/>
          </p:nvPr>
        </p:nvSpPr>
        <p:spPr/>
        <p:txBody>
          <a:bodyPr/>
          <a:lstStyle>
            <a:lvl1pPr>
              <a:defRPr/>
            </a:lvl1pPr>
          </a:lstStyle>
          <a:p>
            <a:fld id="{07B34F6D-27DC-4F94-8982-5FFA21468BA5}" type="slidenum">
              <a:rPr lang="en-US" altLang="en-US"/>
              <a:pPr/>
              <a:t>‹#›</a:t>
            </a:fld>
            <a:endParaRPr lang="en-US" altLang="en-US"/>
          </a:p>
        </p:txBody>
      </p:sp>
    </p:spTree>
    <p:extLst>
      <p:ext uri="{BB962C8B-B14F-4D97-AF65-F5344CB8AC3E}">
        <p14:creationId xmlns:p14="http://schemas.microsoft.com/office/powerpoint/2010/main" val="29742802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cxnSp>
        <p:nvCxnSpPr>
          <p:cNvPr id="5" name="Straight Connector 4"/>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2389717" y="4800600"/>
            <a:ext cx="7315200" cy="566738"/>
          </a:xfrm>
        </p:spPr>
        <p:txBody>
          <a:bodyPr/>
          <a:lstStyle>
            <a:lvl1pPr algn="l">
              <a:defRPr sz="2000" b="0">
                <a:solidFill>
                  <a:srgbClr val="595959"/>
                </a:solidFill>
              </a:defRPr>
            </a:lvl1pPr>
          </a:lstStyle>
          <a:p>
            <a:r>
              <a:rPr lang="en-CA" dirty="0"/>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solidFill>
                  <a:srgbClr val="595959"/>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solidFill>
                  <a:srgbClr val="59595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dirty="0"/>
              <a:t>Click to edit Master text styles</a:t>
            </a:r>
          </a:p>
        </p:txBody>
      </p:sp>
      <p:sp>
        <p:nvSpPr>
          <p:cNvPr id="6" name="Slide Number Placeholder 5"/>
          <p:cNvSpPr>
            <a:spLocks noGrp="1"/>
          </p:cNvSpPr>
          <p:nvPr>
            <p:ph type="sldNum" sz="quarter" idx="10"/>
          </p:nvPr>
        </p:nvSpPr>
        <p:spPr/>
        <p:txBody>
          <a:bodyPr/>
          <a:lstStyle>
            <a:lvl1pPr>
              <a:defRPr/>
            </a:lvl1pPr>
          </a:lstStyle>
          <a:p>
            <a:fld id="{098A5B3A-4079-4B46-A0FF-A550B3FE2682}" type="slidenum">
              <a:rPr lang="en-US" altLang="en-US"/>
              <a:pPr/>
              <a:t>‹#›</a:t>
            </a:fld>
            <a:endParaRPr lang="en-US" altLang="en-US"/>
          </a:p>
        </p:txBody>
      </p:sp>
    </p:spTree>
    <p:extLst>
      <p:ext uri="{BB962C8B-B14F-4D97-AF65-F5344CB8AC3E}">
        <p14:creationId xmlns:p14="http://schemas.microsoft.com/office/powerpoint/2010/main" val="42235454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a:solidFill>
                  <a:srgbClr val="595959"/>
                </a:solidFill>
              </a:defRPr>
            </a:lvl1pPr>
          </a:lstStyle>
          <a:p>
            <a:r>
              <a:rPr lang="en-CA" dirty="0"/>
              <a:t>Click to edit Master title style</a:t>
            </a:r>
            <a:endParaRPr lang="en-US" dirty="0"/>
          </a:p>
        </p:txBody>
      </p:sp>
      <p:sp>
        <p:nvSpPr>
          <p:cNvPr id="3" name="Vertical Text Placeholder 2"/>
          <p:cNvSpPr>
            <a:spLocks noGrp="1"/>
          </p:cNvSpPr>
          <p:nvPr>
            <p:ph type="body" orient="vert" idx="1"/>
          </p:nvPr>
        </p:nvSpPr>
        <p:spPr/>
        <p:txBody>
          <a:bodyPr vert="eaVert"/>
          <a:lstStyle>
            <a:lvl1pPr>
              <a:buClr>
                <a:srgbClr val="595959"/>
              </a:buClr>
              <a:defRPr/>
            </a:lvl1pPr>
            <a:lvl2pPr>
              <a:buClr>
                <a:srgbClr val="595959"/>
              </a:buClr>
              <a:defRPr/>
            </a:lvl2pPr>
            <a:lvl3pPr>
              <a:buClr>
                <a:srgbClr val="595959"/>
              </a:buClr>
              <a:defRPr/>
            </a:lvl3pPr>
            <a:lvl4pPr>
              <a:buClr>
                <a:srgbClr val="595959"/>
              </a:buClr>
              <a:defRPr/>
            </a:lvl4pPr>
            <a:lvl5pPr>
              <a:buClr>
                <a:srgbClr val="595959"/>
              </a:buClr>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949DFE12-9688-42E0-BA90-99DAB2AC9520}" type="slidenum">
              <a:rPr lang="en-US" altLang="en-US"/>
              <a:pPr/>
              <a:t>‹#›</a:t>
            </a:fld>
            <a:endParaRPr lang="en-US" altLang="en-US"/>
          </a:p>
        </p:txBody>
      </p:sp>
    </p:spTree>
    <p:extLst>
      <p:ext uri="{BB962C8B-B14F-4D97-AF65-F5344CB8AC3E}">
        <p14:creationId xmlns:p14="http://schemas.microsoft.com/office/powerpoint/2010/main" val="542213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595959"/>
                </a:solidFill>
              </a:defRPr>
            </a:lvl1pPr>
          </a:lstStyle>
          <a:p>
            <a:r>
              <a:rPr lang="en-US" dirty="0"/>
              <a:t>Click to edit Master title style</a:t>
            </a:r>
            <a:endParaRPr lang="en-CA" dirty="0"/>
          </a:p>
        </p:txBody>
      </p:sp>
      <p:sp>
        <p:nvSpPr>
          <p:cNvPr id="3" name="Slide Number Placeholder 2"/>
          <p:cNvSpPr>
            <a:spLocks noGrp="1"/>
          </p:cNvSpPr>
          <p:nvPr>
            <p:ph type="sldNum" sz="quarter" idx="10"/>
          </p:nvPr>
        </p:nvSpPr>
        <p:spPr/>
        <p:txBody>
          <a:bodyPr/>
          <a:lstStyle/>
          <a:p>
            <a:fld id="{4AF31215-D414-49A1-B0BE-FA6A849F09BB}" type="slidenum">
              <a:rPr lang="en-US" altLang="en-US" smtClean="0"/>
              <a:pPr/>
              <a:t>‹#›</a:t>
            </a:fld>
            <a:endParaRPr lang="en-US" altLang="en-US"/>
          </a:p>
        </p:txBody>
      </p:sp>
      <p:cxnSp>
        <p:nvCxnSpPr>
          <p:cNvPr id="4" name="Straight Connector 3"/>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651825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pic>
        <p:nvPicPr>
          <p:cNvPr id="11"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649818" y="6276975"/>
            <a:ext cx="10932583"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595959"/>
                </a:solidFill>
              </a:defRPr>
            </a:lvl1pPr>
          </a:lstStyle>
          <a:p>
            <a:r>
              <a:rPr lang="en-CA" dirty="0"/>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dirty="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buClr>
                <a:srgbClr val="595959"/>
              </a:buClr>
              <a:defRPr sz="2400"/>
            </a:lvl1pPr>
            <a:lvl2pPr>
              <a:buClr>
                <a:srgbClr val="595959"/>
              </a:buClr>
              <a:defRPr sz="2000"/>
            </a:lvl2pPr>
            <a:lvl3pPr>
              <a:buClr>
                <a:srgbClr val="595959"/>
              </a:buClr>
              <a:defRPr sz="1800"/>
            </a:lvl3pPr>
            <a:lvl4pPr>
              <a:buClr>
                <a:srgbClr val="595959"/>
              </a:buClr>
              <a:defRPr sz="1600"/>
            </a:lvl4pPr>
            <a:lvl5pPr>
              <a:buClr>
                <a:srgbClr val="595959"/>
              </a:buClr>
              <a:defRPr sz="1600"/>
            </a:lvl5pPr>
            <a:lvl6pPr>
              <a:defRPr sz="1600"/>
            </a:lvl6pPr>
            <a:lvl7pPr>
              <a:defRPr sz="1600"/>
            </a:lvl7pPr>
            <a:lvl8pPr>
              <a:defRPr sz="1600"/>
            </a:lvl8pPr>
            <a:lvl9pPr>
              <a:defRPr sz="16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buClr>
                <a:srgbClr val="595959"/>
              </a:buClr>
              <a:defRPr sz="2400"/>
            </a:lvl1pPr>
            <a:lvl2pPr>
              <a:buClr>
                <a:srgbClr val="595959"/>
              </a:buClr>
              <a:defRPr sz="2000"/>
            </a:lvl2pPr>
            <a:lvl3pPr>
              <a:buClr>
                <a:srgbClr val="595959"/>
              </a:buClr>
              <a:defRPr sz="1800"/>
            </a:lvl3pPr>
            <a:lvl4pPr>
              <a:buClr>
                <a:srgbClr val="595959"/>
              </a:buClr>
              <a:defRPr sz="1600"/>
            </a:lvl4pPr>
            <a:lvl5pPr>
              <a:buClr>
                <a:srgbClr val="595959"/>
              </a:buClr>
              <a:defRPr sz="1600"/>
            </a:lvl5pPr>
            <a:lvl6pPr>
              <a:defRPr sz="1600"/>
            </a:lvl6pPr>
            <a:lvl7pPr>
              <a:defRPr sz="1600"/>
            </a:lvl7pPr>
            <a:lvl8pPr>
              <a:defRPr sz="1600"/>
            </a:lvl8pPr>
            <a:lvl9pPr>
              <a:defRPr sz="16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Slide Number Placeholder 5"/>
          <p:cNvSpPr>
            <a:spLocks noGrp="1"/>
          </p:cNvSpPr>
          <p:nvPr>
            <p:ph type="sldNum" sz="quarter" idx="10"/>
          </p:nvPr>
        </p:nvSpPr>
        <p:spPr/>
        <p:txBody>
          <a:bodyPr/>
          <a:lstStyle>
            <a:lvl1pPr>
              <a:defRPr/>
            </a:lvl1pPr>
          </a:lstStyle>
          <a:p>
            <a:fld id="{398FBFBE-36BC-482D-A777-8BE920DF890D}" type="slidenum">
              <a:rPr lang="en-US" altLang="en-US"/>
              <a:pPr/>
              <a:t>‹#›</a:t>
            </a:fld>
            <a:endParaRPr lang="en-US" altLang="en-US" dirty="0"/>
          </a:p>
        </p:txBody>
      </p:sp>
    </p:spTree>
    <p:extLst>
      <p:ext uri="{BB962C8B-B14F-4D97-AF65-F5344CB8AC3E}">
        <p14:creationId xmlns:p14="http://schemas.microsoft.com/office/powerpoint/2010/main" val="240449909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pic>
        <p:nvPicPr>
          <p:cNvPr id="11"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userDrawn="1"/>
        </p:nvSpPr>
        <p:spPr>
          <a:xfrm>
            <a:off x="0" y="0"/>
            <a:ext cx="12192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en-CA" sz="1800">
              <a:solidFill>
                <a:prstClr val="white"/>
              </a:solidFill>
            </a:endParaRPr>
          </a:p>
        </p:txBody>
      </p:sp>
    </p:spTree>
    <p:extLst>
      <p:ext uri="{BB962C8B-B14F-4D97-AF65-F5344CB8AC3E}">
        <p14:creationId xmlns:p14="http://schemas.microsoft.com/office/powerpoint/2010/main" val="481578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9768BC-C167-410B-B3D4-75DA6259EB88}" type="datetime1">
              <a:rPr lang="en-CA" smtClean="0"/>
              <a:t>2019-02-13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468516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25F3EE9B-AA1F-4CE0-830F-4B9CEF66EA27}" type="datetime1">
              <a:rPr lang="en-CA" smtClean="0"/>
              <a:t>2019-02-13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4175820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27253AF-6F44-4356-BD5C-3F70E6A1535D}" type="datetime1">
              <a:rPr lang="en-CA" smtClean="0"/>
              <a:t>2019-02-13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331672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B34D02F0-3CD4-47BF-B98C-E98A62E00C14}" type="datetime1">
              <a:rPr lang="en-CA" smtClean="0"/>
              <a:t>2019-02-13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203546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29A05B-392A-44E8-A52A-5447C98B6A91}" type="datetime1">
              <a:rPr lang="en-CA" smtClean="0"/>
              <a:t>2019-02-13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180578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3FF8186-7C21-44A6-9EF5-19431AA47122}" type="datetime1">
              <a:rPr lang="en-CA" smtClean="0"/>
              <a:t>2019-02-13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1844603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BC6CA7-FE1C-41F7-9F3B-02581D6DCDF7}" type="datetime1">
              <a:rPr lang="en-CA" smtClean="0"/>
              <a:t>2019-02-13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BADC73F-354B-41CD-817B-1612689EC3C5}" type="slidenum">
              <a:rPr lang="en-CA" smtClean="0"/>
              <a:t>‹#›</a:t>
            </a:fld>
            <a:endParaRPr lang="en-CA"/>
          </a:p>
        </p:txBody>
      </p:sp>
    </p:spTree>
    <p:extLst>
      <p:ext uri="{BB962C8B-B14F-4D97-AF65-F5344CB8AC3E}">
        <p14:creationId xmlns:p14="http://schemas.microsoft.com/office/powerpoint/2010/main" val="2505710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jpe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7B9D73-B62E-4ED4-8A8D-0EF5500922E7}" type="datetime1">
              <a:rPr lang="en-CA" smtClean="0"/>
              <a:t>2019-02-13</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DC73F-354B-41CD-817B-1612689EC3C5}" type="slidenum">
              <a:rPr lang="en-CA" smtClean="0"/>
              <a:t>‹#›</a:t>
            </a:fld>
            <a:endParaRPr lang="en-CA"/>
          </a:p>
        </p:txBody>
      </p:sp>
    </p:spTree>
    <p:extLst>
      <p:ext uri="{BB962C8B-B14F-4D97-AF65-F5344CB8AC3E}">
        <p14:creationId xmlns:p14="http://schemas.microsoft.com/office/powerpoint/2010/main" val="1604385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maple_leaf.jpg"/>
          <p:cNvPicPr>
            <a:picLocks noChangeAspect="1"/>
          </p:cNvPicPr>
          <p:nvPr userDrawn="1"/>
        </p:nvPicPr>
        <p:blipFill>
          <a:blip r:embed="rId19" cstate="email">
            <a:extLst>
              <a:ext uri="{28A0092B-C50C-407E-A947-70E740481C1C}">
                <a14:useLocalDpi xmlns:a14="http://schemas.microsoft.com/office/drawing/2010/main"/>
              </a:ext>
            </a:extLst>
          </a:blip>
          <a:srcRect/>
          <a:stretch>
            <a:fillRect/>
          </a:stretch>
        </p:blipFill>
        <p:spPr bwMode="auto">
          <a:xfrm>
            <a:off x="7889876" y="2697164"/>
            <a:ext cx="4282016"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Title Placeholder 1"/>
          <p:cNvSpPr>
            <a:spLocks noGrp="1"/>
          </p:cNvSpPr>
          <p:nvPr>
            <p:ph type="title"/>
          </p:nvPr>
        </p:nvSpPr>
        <p:spPr bwMode="auto">
          <a:xfrm>
            <a:off x="609600" y="274639"/>
            <a:ext cx="10972800" cy="98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ltLang="en-US" dirty="0"/>
              <a:t>Click to edit Master title style</a:t>
            </a:r>
            <a:endParaRPr lang="en-US" altLang="en-US" dirty="0"/>
          </a:p>
        </p:txBody>
      </p:sp>
      <p:sp>
        <p:nvSpPr>
          <p:cNvPr id="1027" name="Text Placeholder 2"/>
          <p:cNvSpPr>
            <a:spLocks noGrp="1"/>
          </p:cNvSpPr>
          <p:nvPr>
            <p:ph type="body" idx="1"/>
          </p:nvPr>
        </p:nvSpPr>
        <p:spPr bwMode="auto">
          <a:xfrm>
            <a:off x="609600" y="1436689"/>
            <a:ext cx="10972800" cy="468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altLang="en-US" dirty="0"/>
              <a:t>Click to edit Master text styles</a:t>
            </a:r>
          </a:p>
          <a:p>
            <a:pPr lvl="1"/>
            <a:r>
              <a:rPr lang="en-CA" altLang="en-US" dirty="0"/>
              <a:t>Second level</a:t>
            </a:r>
          </a:p>
          <a:p>
            <a:pPr lvl="2"/>
            <a:r>
              <a:rPr lang="en-CA" altLang="en-US" dirty="0"/>
              <a:t>Third level</a:t>
            </a:r>
          </a:p>
          <a:p>
            <a:pPr lvl="3"/>
            <a:r>
              <a:rPr lang="en-CA" altLang="en-US" dirty="0"/>
              <a:t>Fourth level</a:t>
            </a:r>
          </a:p>
          <a:p>
            <a:pPr lvl="4"/>
            <a:r>
              <a:rPr lang="en-CA" altLang="en-US" dirty="0"/>
              <a:t>Fifth level</a:t>
            </a:r>
            <a:endParaRPr lang="en-US" altLang="en-US" dirty="0"/>
          </a:p>
        </p:txBody>
      </p:sp>
      <p:sp>
        <p:nvSpPr>
          <p:cNvPr id="6" name="Slide Number Placeholder 5"/>
          <p:cNvSpPr>
            <a:spLocks noGrp="1"/>
          </p:cNvSpPr>
          <p:nvPr>
            <p:ph type="sldNum" sz="quarter" idx="4"/>
          </p:nvPr>
        </p:nvSpPr>
        <p:spPr>
          <a:xfrm>
            <a:off x="609601" y="6356351"/>
            <a:ext cx="1310217"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7F7F7F"/>
                </a:solidFill>
                <a:latin typeface="Century Gothic" panose="020B0502020202020204" pitchFamily="34" charset="0"/>
              </a:defRPr>
            </a:lvl1pPr>
          </a:lstStyle>
          <a:p>
            <a:pPr defTabSz="457200" fontAlgn="base">
              <a:spcBef>
                <a:spcPct val="0"/>
              </a:spcBef>
              <a:spcAft>
                <a:spcPct val="0"/>
              </a:spcAft>
            </a:pPr>
            <a:fld id="{4AF31215-D414-49A1-B0BE-FA6A849F09BB}" type="slidenum">
              <a:rPr lang="en-US" altLang="en-US" smtClean="0">
                <a:ea typeface="ヒラギノ角ゴ Pro W3" pitchFamily="127" charset="-128"/>
              </a:rPr>
              <a:pPr defTabSz="457200" fontAlgn="base">
                <a:spcBef>
                  <a:spcPct val="0"/>
                </a:spcBef>
                <a:spcAft>
                  <a:spcPct val="0"/>
                </a:spcAft>
              </a:pPr>
              <a:t>‹#›</a:t>
            </a:fld>
            <a:endParaRPr lang="en-US" altLang="en-US">
              <a:ea typeface="ヒラギノ角ゴ Pro W3" pitchFamily="127" charset="-128"/>
            </a:endParaRPr>
          </a:p>
        </p:txBody>
      </p:sp>
    </p:spTree>
    <p:extLst>
      <p:ext uri="{BB962C8B-B14F-4D97-AF65-F5344CB8AC3E}">
        <p14:creationId xmlns:p14="http://schemas.microsoft.com/office/powerpoint/2010/main" val="31135235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p:txStyles>
    <p:titleStyle>
      <a:lvl1pPr algn="l" defTabSz="457200" rtl="0" eaLnBrk="0" fontAlgn="base" hangingPunct="0">
        <a:spcBef>
          <a:spcPct val="0"/>
        </a:spcBef>
        <a:spcAft>
          <a:spcPct val="0"/>
        </a:spcAft>
        <a:defRPr lang="en-US" sz="3600" kern="1200" dirty="0">
          <a:solidFill>
            <a:srgbClr val="595959"/>
          </a:solidFill>
          <a:latin typeface="Century Gothic" pitchFamily="34" charset="0"/>
          <a:ea typeface="ヒラギノ角ゴ Pro W3" pitchFamily="126" charset="-128"/>
          <a:cs typeface="Century Gothic" pitchFamily="34" charset="0"/>
        </a:defRPr>
      </a:lvl1pPr>
      <a:lvl2pPr algn="l" defTabSz="457200" rtl="0" eaLnBrk="0" fontAlgn="base" hangingPunct="0">
        <a:spcBef>
          <a:spcPct val="0"/>
        </a:spcBef>
        <a:spcAft>
          <a:spcPct val="0"/>
        </a:spcAft>
        <a:defRPr sz="3600">
          <a:solidFill>
            <a:srgbClr val="0064A5"/>
          </a:solidFill>
          <a:latin typeface="Century Gothic" charset="0"/>
          <a:ea typeface="ヒラギノ角ゴ Pro W3" pitchFamily="126" charset="-128"/>
          <a:cs typeface="Century Gothic" charset="0"/>
        </a:defRPr>
      </a:lvl2pPr>
      <a:lvl3pPr algn="l" defTabSz="457200" rtl="0" eaLnBrk="0" fontAlgn="base" hangingPunct="0">
        <a:spcBef>
          <a:spcPct val="0"/>
        </a:spcBef>
        <a:spcAft>
          <a:spcPct val="0"/>
        </a:spcAft>
        <a:defRPr sz="3600">
          <a:solidFill>
            <a:srgbClr val="0064A5"/>
          </a:solidFill>
          <a:latin typeface="Century Gothic" charset="0"/>
          <a:ea typeface="ヒラギノ角ゴ Pro W3" pitchFamily="126" charset="-128"/>
          <a:cs typeface="Century Gothic" charset="0"/>
        </a:defRPr>
      </a:lvl3pPr>
      <a:lvl4pPr algn="l" defTabSz="457200" rtl="0" eaLnBrk="0" fontAlgn="base" hangingPunct="0">
        <a:spcBef>
          <a:spcPct val="0"/>
        </a:spcBef>
        <a:spcAft>
          <a:spcPct val="0"/>
        </a:spcAft>
        <a:defRPr sz="3600">
          <a:solidFill>
            <a:srgbClr val="0064A5"/>
          </a:solidFill>
          <a:latin typeface="Century Gothic" charset="0"/>
          <a:ea typeface="ヒラギノ角ゴ Pro W3" pitchFamily="126" charset="-128"/>
          <a:cs typeface="Century Gothic" charset="0"/>
        </a:defRPr>
      </a:lvl4pPr>
      <a:lvl5pPr algn="l" defTabSz="457200" rtl="0" eaLnBrk="0" fontAlgn="base" hangingPunct="0">
        <a:spcBef>
          <a:spcPct val="0"/>
        </a:spcBef>
        <a:spcAft>
          <a:spcPct val="0"/>
        </a:spcAft>
        <a:defRPr sz="3600">
          <a:solidFill>
            <a:srgbClr val="0064A5"/>
          </a:solidFill>
          <a:latin typeface="Century Gothic" charset="0"/>
          <a:ea typeface="ヒラギノ角ゴ Pro W3" pitchFamily="126" charset="-128"/>
          <a:cs typeface="Century Gothic" charset="0"/>
        </a:defRPr>
      </a:lvl5pPr>
      <a:lvl6pPr marL="457200" algn="ctr" defTabSz="457200" rtl="0" fontAlgn="base">
        <a:spcBef>
          <a:spcPct val="0"/>
        </a:spcBef>
        <a:spcAft>
          <a:spcPct val="0"/>
        </a:spcAft>
        <a:defRPr sz="3600">
          <a:solidFill>
            <a:srgbClr val="0064A5"/>
          </a:solidFill>
          <a:latin typeface="Gill Sans Light" pitchFamily="126" charset="0"/>
          <a:ea typeface="ヒラギノ角ゴ Pro W3" pitchFamily="126" charset="-128"/>
        </a:defRPr>
      </a:lvl6pPr>
      <a:lvl7pPr marL="914400" algn="ctr" defTabSz="457200" rtl="0" fontAlgn="base">
        <a:spcBef>
          <a:spcPct val="0"/>
        </a:spcBef>
        <a:spcAft>
          <a:spcPct val="0"/>
        </a:spcAft>
        <a:defRPr sz="3600">
          <a:solidFill>
            <a:srgbClr val="0064A5"/>
          </a:solidFill>
          <a:latin typeface="Gill Sans Light" pitchFamily="126" charset="0"/>
          <a:ea typeface="ヒラギノ角ゴ Pro W3" pitchFamily="126" charset="-128"/>
        </a:defRPr>
      </a:lvl7pPr>
      <a:lvl8pPr marL="1371600" algn="ctr" defTabSz="457200" rtl="0" fontAlgn="base">
        <a:spcBef>
          <a:spcPct val="0"/>
        </a:spcBef>
        <a:spcAft>
          <a:spcPct val="0"/>
        </a:spcAft>
        <a:defRPr sz="3600">
          <a:solidFill>
            <a:srgbClr val="0064A5"/>
          </a:solidFill>
          <a:latin typeface="Gill Sans Light" pitchFamily="126" charset="0"/>
          <a:ea typeface="ヒラギノ角ゴ Pro W3" pitchFamily="126" charset="-128"/>
        </a:defRPr>
      </a:lvl8pPr>
      <a:lvl9pPr marL="1828800" algn="ctr" defTabSz="457200" rtl="0" fontAlgn="base">
        <a:spcBef>
          <a:spcPct val="0"/>
        </a:spcBef>
        <a:spcAft>
          <a:spcPct val="0"/>
        </a:spcAft>
        <a:defRPr sz="3600">
          <a:solidFill>
            <a:srgbClr val="0064A5"/>
          </a:solidFill>
          <a:latin typeface="Gill Sans Light" pitchFamily="126" charset="0"/>
          <a:ea typeface="ヒラギノ角ゴ Pro W3" pitchFamily="126" charset="-128"/>
        </a:defRPr>
      </a:lvl9pPr>
    </p:titleStyle>
    <p:bodyStyle>
      <a:lvl1pPr marL="342900" indent="-342900" algn="l" defTabSz="457200" rtl="0" eaLnBrk="0" fontAlgn="base" hangingPunct="0">
        <a:spcBef>
          <a:spcPct val="20000"/>
        </a:spcBef>
        <a:spcAft>
          <a:spcPct val="0"/>
        </a:spcAft>
        <a:buClr>
          <a:srgbClr val="595959"/>
        </a:buClr>
        <a:buFont typeface="Arial" panose="020B0604020202020204" pitchFamily="34" charset="0"/>
        <a:buChar char="•"/>
        <a:defRPr lang="en-CA" sz="2600" kern="1200" dirty="0">
          <a:solidFill>
            <a:srgbClr val="595959"/>
          </a:solidFill>
          <a:latin typeface="Century Gothic" pitchFamily="34" charset="0"/>
          <a:ea typeface="ヒラギノ角ゴ Pro W3" pitchFamily="126" charset="-128"/>
          <a:cs typeface="Century Gothic" pitchFamily="34" charset="0"/>
        </a:defRPr>
      </a:lvl1pPr>
      <a:lvl2pPr marL="742950" indent="-285750" algn="l" defTabSz="457200" rtl="0" eaLnBrk="0" fontAlgn="base" hangingPunct="0">
        <a:spcBef>
          <a:spcPct val="20000"/>
        </a:spcBef>
        <a:spcAft>
          <a:spcPct val="0"/>
        </a:spcAft>
        <a:buClr>
          <a:srgbClr val="595959"/>
        </a:buClr>
        <a:buFont typeface="Arial" panose="020B0604020202020204" pitchFamily="34" charset="0"/>
        <a:buChar char="•"/>
        <a:defRPr lang="en-CA" sz="2400" kern="1200" dirty="0">
          <a:solidFill>
            <a:srgbClr val="595959"/>
          </a:solidFill>
          <a:latin typeface="Century Gothic" pitchFamily="34" charset="0"/>
          <a:ea typeface="ヒラギノ角ゴ Pro W3" pitchFamily="126" charset="-128"/>
          <a:cs typeface="Century Gothic" pitchFamily="34" charset="0"/>
        </a:defRPr>
      </a:lvl2pPr>
      <a:lvl3pPr marL="1143000" indent="-228600" algn="l" defTabSz="457200" rtl="0" eaLnBrk="0" fontAlgn="base" hangingPunct="0">
        <a:spcBef>
          <a:spcPct val="20000"/>
        </a:spcBef>
        <a:spcAft>
          <a:spcPct val="0"/>
        </a:spcAft>
        <a:buClr>
          <a:srgbClr val="595959"/>
        </a:buClr>
        <a:buFont typeface="Arial" panose="020B0604020202020204" pitchFamily="34" charset="0"/>
        <a:buChar char="•"/>
        <a:defRPr lang="en-CA" sz="2200" kern="1200" dirty="0">
          <a:solidFill>
            <a:srgbClr val="595959"/>
          </a:solidFill>
          <a:latin typeface="Century Gothic" pitchFamily="34" charset="0"/>
          <a:ea typeface="ヒラギノ角ゴ Pro W3" pitchFamily="126" charset="-128"/>
          <a:cs typeface="Century Gothic" pitchFamily="34" charset="0"/>
        </a:defRPr>
      </a:lvl3pPr>
      <a:lvl4pPr marL="1600200" indent="-228600" algn="l" defTabSz="457200" rtl="0" eaLnBrk="0" fontAlgn="base" hangingPunct="0">
        <a:spcBef>
          <a:spcPct val="20000"/>
        </a:spcBef>
        <a:spcAft>
          <a:spcPct val="0"/>
        </a:spcAft>
        <a:buClr>
          <a:srgbClr val="595959"/>
        </a:buClr>
        <a:buFont typeface="Arial" panose="020B0604020202020204" pitchFamily="34" charset="0"/>
        <a:buChar char="•"/>
        <a:defRPr lang="en-CA" sz="2000" kern="1200" dirty="0">
          <a:solidFill>
            <a:srgbClr val="595959"/>
          </a:solidFill>
          <a:latin typeface="Century Gothic" pitchFamily="34" charset="0"/>
          <a:ea typeface="ヒラギノ角ゴ Pro W3" pitchFamily="126" charset="-128"/>
          <a:cs typeface="Century Gothic" pitchFamily="34" charset="0"/>
        </a:defRPr>
      </a:lvl4pPr>
      <a:lvl5pPr marL="2057400" indent="-228600" algn="l" defTabSz="457200" rtl="0" eaLnBrk="0" fontAlgn="base" hangingPunct="0">
        <a:spcBef>
          <a:spcPct val="20000"/>
        </a:spcBef>
        <a:spcAft>
          <a:spcPct val="0"/>
        </a:spcAft>
        <a:buClr>
          <a:srgbClr val="595959"/>
        </a:buClr>
        <a:buFont typeface="Arial" panose="020B0604020202020204" pitchFamily="34" charset="0"/>
        <a:buChar char="•"/>
        <a:defRPr lang="en-US" kern="1200" dirty="0">
          <a:solidFill>
            <a:srgbClr val="595959"/>
          </a:solidFill>
          <a:latin typeface="Century Gothic" pitchFamily="34" charset="0"/>
          <a:ea typeface="ヒラギノ角ゴ Pro W3" pitchFamily="126" charset="-128"/>
          <a:cs typeface="Century Gothic"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Layout" Target="../slideLayouts/slideLayout14.xml"/><Relationship Id="rId4" Type="http://schemas.openxmlformats.org/officeDocument/2006/relationships/image" Target="../media/image1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t="4803" b="28499"/>
          <a:stretch/>
        </p:blipFill>
        <p:spPr>
          <a:xfrm>
            <a:off x="1959600" y="712800"/>
            <a:ext cx="8254800" cy="5413348"/>
          </a:xfrm>
          <a:prstGeom prst="rect">
            <a:avLst/>
          </a:prstGeom>
        </p:spPr>
      </p:pic>
      <p:pic>
        <p:nvPicPr>
          <p:cNvPr id="9" name="Picture 8" descr="trans_flag_gr-01.png"/>
          <p:cNvPicPr>
            <a:picLocks noChangeAspect="1"/>
          </p:cNvPicPr>
          <p:nvPr/>
        </p:nvPicPr>
        <p:blipFill rotWithShape="1">
          <a:blip r:embed="rId3">
            <a:extLst>
              <a:ext uri="{28A0092B-C50C-407E-A947-70E740481C1C}">
                <a14:useLocalDpi xmlns:a14="http://schemas.microsoft.com/office/drawing/2010/main" val="0"/>
              </a:ext>
            </a:extLst>
          </a:blip>
          <a:srcRect l="16804" t="14260" r="33455" b="35651"/>
          <a:stretch/>
        </p:blipFill>
        <p:spPr>
          <a:xfrm>
            <a:off x="1959600" y="712590"/>
            <a:ext cx="8254800" cy="5413348"/>
          </a:xfrm>
          <a:prstGeom prst="rect">
            <a:avLst/>
          </a:prstGeom>
        </p:spPr>
      </p:pic>
      <p:sp>
        <p:nvSpPr>
          <p:cNvPr id="26626" name="Slide Number Placeholder 5"/>
          <p:cNvSpPr>
            <a:spLocks noGrp="1"/>
          </p:cNvSpPr>
          <p:nvPr>
            <p:ph type="sldNum" sz="quarter" idx="12"/>
          </p:nvPr>
        </p:nvSpPr>
        <p:spPr bwMode="auto">
          <a:xfrm>
            <a:off x="-4976813" y="7416800"/>
            <a:ext cx="98266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ヒラギノ角ゴ Pro W3" pitchFamily="127" charset="-128"/>
              </a:defRPr>
            </a:lvl1pPr>
            <a:lvl2pPr marL="742950" indent="-285750" eaLnBrk="0" hangingPunct="0">
              <a:defRPr sz="2400">
                <a:solidFill>
                  <a:schemeClr val="tx1"/>
                </a:solidFill>
                <a:latin typeface="Calibri" panose="020F0502020204030204" pitchFamily="34" charset="0"/>
                <a:ea typeface="ヒラギノ角ゴ Pro W3" pitchFamily="127" charset="-128"/>
              </a:defRPr>
            </a:lvl2pPr>
            <a:lvl3pPr marL="1143000" indent="-228600" eaLnBrk="0" hangingPunct="0">
              <a:defRPr sz="2400">
                <a:solidFill>
                  <a:schemeClr val="tx1"/>
                </a:solidFill>
                <a:latin typeface="Calibri" panose="020F0502020204030204" pitchFamily="34" charset="0"/>
                <a:ea typeface="ヒラギノ角ゴ Pro W3" pitchFamily="127" charset="-128"/>
              </a:defRPr>
            </a:lvl3pPr>
            <a:lvl4pPr marL="1600200" indent="-228600" eaLnBrk="0" hangingPunct="0">
              <a:defRPr sz="2400">
                <a:solidFill>
                  <a:schemeClr val="tx1"/>
                </a:solidFill>
                <a:latin typeface="Calibri" panose="020F0502020204030204" pitchFamily="34" charset="0"/>
                <a:ea typeface="ヒラギノ角ゴ Pro W3" pitchFamily="127" charset="-128"/>
              </a:defRPr>
            </a:lvl4pPr>
            <a:lvl5pPr marL="2057400" indent="-228600" eaLnBrk="0" hangingPunct="0">
              <a:defRPr sz="2400">
                <a:solidFill>
                  <a:schemeClr val="tx1"/>
                </a:solidFill>
                <a:latin typeface="Calibri" panose="020F0502020204030204" pitchFamily="34" charset="0"/>
                <a:ea typeface="ヒラギノ角ゴ Pro W3" pitchFamily="127"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ヒラギノ角ゴ Pro W3" pitchFamily="127"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ヒラギノ角ゴ Pro W3" pitchFamily="127"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ヒラギノ角ゴ Pro W3" pitchFamily="127"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ヒラギノ角ゴ Pro W3" pitchFamily="127" charset="-128"/>
              </a:defRPr>
            </a:lvl9pPr>
          </a:lstStyle>
          <a:p>
            <a:pPr eaLnBrk="1" hangingPunct="1"/>
            <a:fld id="{03D4ADAF-039D-454F-9A17-48D0687AB1E5}" type="slidenum">
              <a:rPr lang="en-US" altLang="en-US" sz="1200">
                <a:solidFill>
                  <a:srgbClr val="7F7F7F"/>
                </a:solidFill>
                <a:latin typeface="Century Gothic" panose="020B0502020202020204" pitchFamily="34" charset="0"/>
              </a:rPr>
              <a:pPr eaLnBrk="1" hangingPunct="1"/>
              <a:t>1</a:t>
            </a:fld>
            <a:endParaRPr lang="en-US" altLang="en-US" sz="1200" dirty="0">
              <a:solidFill>
                <a:srgbClr val="7F7F7F"/>
              </a:solidFill>
              <a:latin typeface="Century Gothic" panose="020B0502020202020204" pitchFamily="34" charset="0"/>
            </a:endParaRPr>
          </a:p>
        </p:txBody>
      </p:sp>
      <p:sp>
        <p:nvSpPr>
          <p:cNvPr id="26" name="Rectangle 25"/>
          <p:cNvSpPr/>
          <p:nvPr/>
        </p:nvSpPr>
        <p:spPr>
          <a:xfrm>
            <a:off x="1959601" y="3306033"/>
            <a:ext cx="7319963" cy="2046287"/>
          </a:xfrm>
          <a:prstGeom prst="rect">
            <a:avLst/>
          </a:prstGeom>
          <a:solidFill>
            <a:schemeClr val="bg1">
              <a:alpha val="74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CA" dirty="0">
              <a:solidFill>
                <a:prstClr val="white"/>
              </a:solidFill>
            </a:endParaRPr>
          </a:p>
        </p:txBody>
      </p:sp>
      <p:sp>
        <p:nvSpPr>
          <p:cNvPr id="27" name="Title 5"/>
          <p:cNvSpPr>
            <a:spLocks noGrp="1"/>
          </p:cNvSpPr>
          <p:nvPr>
            <p:ph type="ctrTitle"/>
          </p:nvPr>
        </p:nvSpPr>
        <p:spPr>
          <a:xfrm>
            <a:off x="2192338" y="3294064"/>
            <a:ext cx="7112000" cy="1023937"/>
          </a:xfrm>
        </p:spPr>
        <p:txBody>
          <a:bodyPr>
            <a:normAutofit/>
          </a:bodyPr>
          <a:lstStyle/>
          <a:p>
            <a:r>
              <a:rPr lang="en-CA" altLang="en-US" dirty="0">
                <a:ea typeface="ヒラギノ角ゴ Pro W3" pitchFamily="127" charset="-128"/>
              </a:rPr>
              <a:t>TOSI FOR ADULTS</a:t>
            </a:r>
          </a:p>
        </p:txBody>
      </p:sp>
      <p:sp>
        <p:nvSpPr>
          <p:cNvPr id="28" name="Subtitle 6"/>
          <p:cNvSpPr>
            <a:spLocks noGrp="1"/>
          </p:cNvSpPr>
          <p:nvPr>
            <p:ph type="subTitle" idx="1"/>
          </p:nvPr>
        </p:nvSpPr>
        <p:spPr>
          <a:xfrm>
            <a:off x="2192338" y="4535786"/>
            <a:ext cx="6900862" cy="817200"/>
          </a:xfrm>
        </p:spPr>
        <p:txBody>
          <a:bodyPr/>
          <a:lstStyle/>
          <a:p>
            <a:r>
              <a:rPr lang="en-CA" altLang="en-US" dirty="0">
                <a:ea typeface="ヒラギノ角ゴ Pro W3" pitchFamily="127" charset="-128"/>
              </a:rPr>
              <a:t>CRA Presentation to CPA Canada</a:t>
            </a:r>
            <a:endParaRPr altLang="en-US" dirty="0">
              <a:ea typeface="ヒラギノ角ゴ Pro W3" pitchFamily="127" charset="-128"/>
            </a:endParaRPr>
          </a:p>
        </p:txBody>
      </p:sp>
      <p:pic>
        <p:nvPicPr>
          <p:cNvPr id="29" name="Picture 7"/>
          <p:cNvPicPr>
            <a:picLocks/>
          </p:cNvPicPr>
          <p:nvPr/>
        </p:nvPicPr>
        <p:blipFill>
          <a:blip r:embed="rId4" cstate="print">
            <a:extLst>
              <a:ext uri="{28A0092B-C50C-407E-A947-70E740481C1C}">
                <a14:useLocalDpi xmlns:a14="http://schemas.microsoft.com/office/drawing/2010/main" val="0"/>
              </a:ext>
            </a:extLst>
          </a:blip>
          <a:stretch>
            <a:fillRect/>
          </a:stretch>
        </p:blipFill>
        <p:spPr bwMode="auto">
          <a:xfrm>
            <a:off x="2192338" y="4424289"/>
            <a:ext cx="6900862"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27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Overview Amendments to Section 120.4</a:t>
            </a:r>
            <a:br>
              <a:rPr lang="en-CA" dirty="0"/>
            </a:br>
            <a:r>
              <a:rPr lang="en-CA" dirty="0"/>
              <a:t>“New” TOSI - Policy</a:t>
            </a:r>
          </a:p>
        </p:txBody>
      </p:sp>
      <p:sp>
        <p:nvSpPr>
          <p:cNvPr id="3" name="Content Placeholder 2"/>
          <p:cNvSpPr>
            <a:spLocks noGrp="1"/>
          </p:cNvSpPr>
          <p:nvPr>
            <p:ph idx="1"/>
          </p:nvPr>
        </p:nvSpPr>
        <p:spPr/>
        <p:txBody>
          <a:bodyPr/>
          <a:lstStyle/>
          <a:p>
            <a:pPr marL="0" indent="0">
              <a:buNone/>
            </a:pPr>
            <a:r>
              <a:rPr lang="en-CA" dirty="0"/>
              <a:t>Example I: Income Sprinkling with Adult Specified Individual</a:t>
            </a:r>
          </a:p>
          <a:p>
            <a:r>
              <a:rPr lang="en-CA" dirty="0"/>
              <a:t>Parent is taxed at the top personal tax rate </a:t>
            </a:r>
          </a:p>
          <a:p>
            <a:r>
              <a:rPr lang="en-CA" dirty="0"/>
              <a:t>Child is 18 years of age or over and a full-time university student</a:t>
            </a:r>
          </a:p>
          <a:p>
            <a:r>
              <a:rPr lang="en-CA" dirty="0" err="1"/>
              <a:t>Opco</a:t>
            </a:r>
            <a:r>
              <a:rPr lang="en-CA" dirty="0"/>
              <a:t> pays dividend to Family Trust</a:t>
            </a:r>
          </a:p>
          <a:p>
            <a:r>
              <a:rPr lang="en-CA" dirty="0"/>
              <a:t>Family Trust distributes dividend to Child (subsections 104(13) and (19)) to fund Child’s university fees and expenses</a:t>
            </a:r>
          </a:p>
          <a:p>
            <a:r>
              <a:rPr lang="en-CA" dirty="0"/>
              <a:t>Child can receive up to $51,635 of eligible dividends tax free (Based on 2017 Ontario tax rates &amp; assuming no other income) </a:t>
            </a:r>
          </a:p>
          <a:p>
            <a:r>
              <a:rPr lang="en-CA" dirty="0"/>
              <a:t>Parent tax rate on same dividend –  39.34% (2018 Ontario tax rates)</a:t>
            </a:r>
          </a:p>
        </p:txBody>
      </p:sp>
      <p:sp>
        <p:nvSpPr>
          <p:cNvPr id="4" name="Slide Number Placeholder 3"/>
          <p:cNvSpPr>
            <a:spLocks noGrp="1"/>
          </p:cNvSpPr>
          <p:nvPr>
            <p:ph type="sldNum" sz="quarter" idx="12"/>
          </p:nvPr>
        </p:nvSpPr>
        <p:spPr/>
        <p:txBody>
          <a:bodyPr/>
          <a:lstStyle/>
          <a:p>
            <a:fld id="{5BADC73F-354B-41CD-817B-1612689EC3C5}" type="slidenum">
              <a:rPr lang="en-CA" smtClean="0"/>
              <a:t>10</a:t>
            </a:fld>
            <a:endParaRPr lang="en-CA"/>
          </a:p>
        </p:txBody>
      </p:sp>
    </p:spTree>
    <p:extLst>
      <p:ext uri="{BB962C8B-B14F-4D97-AF65-F5344CB8AC3E}">
        <p14:creationId xmlns:p14="http://schemas.microsoft.com/office/powerpoint/2010/main" val="4092279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90883"/>
            <a:ext cx="10515600" cy="1325563"/>
          </a:xfrm>
        </p:spPr>
        <p:txBody>
          <a:bodyPr>
            <a:normAutofit/>
          </a:bodyPr>
          <a:lstStyle/>
          <a:p>
            <a:pPr algn="ctr"/>
            <a:r>
              <a:rPr lang="en-CA" dirty="0"/>
              <a:t>Overview Amendments to Section 120.4</a:t>
            </a:r>
            <a:br>
              <a:rPr lang="en-CA" dirty="0"/>
            </a:br>
            <a:r>
              <a:rPr lang="en-CA" dirty="0"/>
              <a:t>“New” TOSI: Key Changes</a:t>
            </a:r>
          </a:p>
        </p:txBody>
      </p:sp>
      <p:sp>
        <p:nvSpPr>
          <p:cNvPr id="3" name="Content Placeholder 2"/>
          <p:cNvSpPr>
            <a:spLocks noGrp="1"/>
          </p:cNvSpPr>
          <p:nvPr>
            <p:ph idx="1"/>
          </p:nvPr>
        </p:nvSpPr>
        <p:spPr>
          <a:xfrm>
            <a:off x="838200" y="1716446"/>
            <a:ext cx="10515600" cy="4351338"/>
          </a:xfrm>
        </p:spPr>
        <p:txBody>
          <a:bodyPr>
            <a:normAutofit fontScale="25000" lnSpcReduction="20000"/>
          </a:bodyPr>
          <a:lstStyle/>
          <a:p>
            <a:pPr marL="457200" lvl="1" indent="0">
              <a:buNone/>
            </a:pPr>
            <a:r>
              <a:rPr lang="en-CA" sz="9600" dirty="0"/>
              <a:t>Summary of Key Changes:</a:t>
            </a:r>
          </a:p>
          <a:p>
            <a:pPr lvl="1"/>
            <a:r>
              <a:rPr lang="en-CA" sz="9600" dirty="0"/>
              <a:t>Retains basic frame work of “kiddie tax”</a:t>
            </a:r>
          </a:p>
          <a:p>
            <a:pPr lvl="1"/>
            <a:r>
              <a:rPr lang="en-CA" sz="9600" dirty="0"/>
              <a:t>Allows deduction </a:t>
            </a:r>
            <a:r>
              <a:rPr lang="en-CA" sz="9600"/>
              <a:t>from tax for </a:t>
            </a:r>
            <a:r>
              <a:rPr lang="en-CA" sz="9600" dirty="0"/>
              <a:t>disability tax credit (Section 118.3)</a:t>
            </a:r>
          </a:p>
          <a:p>
            <a:pPr lvl="1"/>
            <a:r>
              <a:rPr lang="en-CA" sz="9600" dirty="0"/>
              <a:t>Expands “Specified Individual” to cover </a:t>
            </a:r>
            <a:r>
              <a:rPr lang="en-CA" sz="9600" u="sng" dirty="0"/>
              <a:t>any</a:t>
            </a:r>
            <a:r>
              <a:rPr lang="en-CA" sz="9600" dirty="0"/>
              <a:t> adult (age 18 or over) resident in Canada at end of year</a:t>
            </a:r>
          </a:p>
          <a:p>
            <a:pPr lvl="1"/>
            <a:r>
              <a:rPr lang="en-CA" sz="9600" dirty="0"/>
              <a:t>Expands definition of “Split Income”</a:t>
            </a:r>
          </a:p>
          <a:p>
            <a:pPr lvl="2"/>
            <a:r>
              <a:rPr lang="en-CA" sz="9600" dirty="0"/>
              <a:t>Adds: </a:t>
            </a:r>
          </a:p>
          <a:p>
            <a:pPr lvl="3"/>
            <a:r>
              <a:rPr lang="en-CA" sz="9600" dirty="0"/>
              <a:t>interest on certain debt issued by private corporations, partnership or trust (other than fully exempt interest, public debt, bank deposits; and</a:t>
            </a:r>
          </a:p>
          <a:p>
            <a:pPr lvl="3"/>
            <a:r>
              <a:rPr lang="en-CA" sz="9600" dirty="0"/>
              <a:t>taxable capital gains from property that generate split income</a:t>
            </a:r>
          </a:p>
          <a:p>
            <a:pPr lvl="2"/>
            <a:r>
              <a:rPr lang="en-CA" sz="9600" dirty="0"/>
              <a:t>Adds concept of a “Related Business” that generates Split Income</a:t>
            </a:r>
          </a:p>
          <a:p>
            <a:pPr lvl="1"/>
            <a:r>
              <a:rPr lang="en-CA" sz="9600" dirty="0">
                <a:solidFill>
                  <a:prstClr val="black"/>
                </a:solidFill>
              </a:rPr>
              <a:t>Increases the categories of excluded amount not subject to TOSI</a:t>
            </a:r>
          </a:p>
          <a:p>
            <a:pPr lvl="1"/>
            <a:r>
              <a:rPr lang="en-CA" sz="9600" dirty="0">
                <a:solidFill>
                  <a:prstClr val="black"/>
                </a:solidFill>
              </a:rPr>
              <a:t>Wage and salary still excluded</a:t>
            </a:r>
          </a:p>
          <a:p>
            <a:pPr marL="914400" lvl="2" indent="0">
              <a:buNone/>
            </a:pPr>
            <a:endParaRPr lang="en-CA" sz="11200" dirty="0"/>
          </a:p>
          <a:p>
            <a:pPr lvl="2"/>
            <a:endParaRPr lang="en-CA" sz="13100" dirty="0"/>
          </a:p>
          <a:p>
            <a:pPr lvl="1"/>
            <a:endParaRPr lang="en-CA" sz="3200" dirty="0"/>
          </a:p>
          <a:p>
            <a:pPr lvl="1"/>
            <a:endParaRPr lang="en-CA" sz="3200" dirty="0"/>
          </a:p>
          <a:p>
            <a:pPr lvl="1"/>
            <a:endParaRPr lang="en-CA" sz="3200" dirty="0"/>
          </a:p>
          <a:p>
            <a:pPr lvl="1"/>
            <a:endParaRPr lang="en-CA" sz="3200" dirty="0"/>
          </a:p>
          <a:p>
            <a:pPr lvl="1"/>
            <a:endParaRPr lang="en-CA" dirty="0"/>
          </a:p>
          <a:p>
            <a:endParaRPr lang="en-CA" dirty="0"/>
          </a:p>
          <a:p>
            <a:pPr marL="0" indent="0">
              <a:buNone/>
            </a:pPr>
            <a:r>
              <a:rPr lang="en-CA" dirty="0"/>
              <a:t>  </a:t>
            </a:r>
          </a:p>
        </p:txBody>
      </p:sp>
      <p:sp>
        <p:nvSpPr>
          <p:cNvPr id="4" name="Slide Number Placeholder 3"/>
          <p:cNvSpPr>
            <a:spLocks noGrp="1"/>
          </p:cNvSpPr>
          <p:nvPr>
            <p:ph type="sldNum" sz="quarter" idx="12"/>
          </p:nvPr>
        </p:nvSpPr>
        <p:spPr/>
        <p:txBody>
          <a:bodyPr/>
          <a:lstStyle/>
          <a:p>
            <a:fld id="{5BADC73F-354B-41CD-817B-1612689EC3C5}" type="slidenum">
              <a:rPr lang="en-CA" smtClean="0"/>
              <a:t>11</a:t>
            </a:fld>
            <a:endParaRPr lang="en-CA"/>
          </a:p>
        </p:txBody>
      </p:sp>
    </p:spTree>
    <p:extLst>
      <p:ext uri="{BB962C8B-B14F-4D97-AF65-F5344CB8AC3E}">
        <p14:creationId xmlns:p14="http://schemas.microsoft.com/office/powerpoint/2010/main" val="3463533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Overview Amendments to Section 120.4</a:t>
            </a:r>
            <a:br>
              <a:rPr lang="en-CA" dirty="0"/>
            </a:br>
            <a:r>
              <a:rPr lang="en-CA" dirty="0"/>
              <a:t>New TOSI: Key Changes (Cont’d)</a:t>
            </a:r>
          </a:p>
        </p:txBody>
      </p:sp>
      <p:sp>
        <p:nvSpPr>
          <p:cNvPr id="3" name="Content Placeholder 2"/>
          <p:cNvSpPr>
            <a:spLocks noGrp="1"/>
          </p:cNvSpPr>
          <p:nvPr>
            <p:ph idx="1"/>
          </p:nvPr>
        </p:nvSpPr>
        <p:spPr>
          <a:xfrm>
            <a:off x="206061" y="1854558"/>
            <a:ext cx="11629623" cy="4348162"/>
          </a:xfrm>
        </p:spPr>
        <p:txBody>
          <a:bodyPr>
            <a:noAutofit/>
          </a:bodyPr>
          <a:lstStyle/>
          <a:p>
            <a:r>
              <a:rPr lang="en-CA" sz="2400" dirty="0"/>
              <a:t>Application of TOSI to </a:t>
            </a:r>
            <a:r>
              <a:rPr lang="en-CA" sz="2400" u="sng" dirty="0"/>
              <a:t>Adult</a:t>
            </a:r>
            <a:r>
              <a:rPr lang="en-CA" sz="2400" i="1" dirty="0"/>
              <a:t> </a:t>
            </a:r>
            <a:r>
              <a:rPr lang="en-CA" sz="2400" dirty="0"/>
              <a:t>Specified Individual: Analytical Approach </a:t>
            </a:r>
          </a:p>
          <a:p>
            <a:pPr lvl="1"/>
            <a:r>
              <a:rPr lang="en-CA" dirty="0"/>
              <a:t>Is the taxpayer a Specified Individual? </a:t>
            </a:r>
          </a:p>
          <a:p>
            <a:pPr lvl="2"/>
            <a:r>
              <a:rPr lang="en-CA" sz="2400" dirty="0"/>
              <a:t>Yes, unless non-resident at end of year (or if year of death, before death)</a:t>
            </a:r>
          </a:p>
          <a:p>
            <a:pPr lvl="1"/>
            <a:r>
              <a:rPr lang="en-CA" dirty="0"/>
              <a:t>Is any amount of the taxpayer’s income Split Income?</a:t>
            </a:r>
          </a:p>
          <a:p>
            <a:pPr lvl="2"/>
            <a:r>
              <a:rPr lang="en-CA" sz="2400" dirty="0"/>
              <a:t>Yes, if income is private company dividends</a:t>
            </a:r>
          </a:p>
          <a:p>
            <a:pPr lvl="2"/>
            <a:r>
              <a:rPr lang="en-CA" sz="2400" dirty="0"/>
              <a:t>If other kind of income, check definition of Split Income (i.e. can cover partnership and trust allocations from related business &amp; interest and taxable capital gains)*  </a:t>
            </a:r>
          </a:p>
          <a:p>
            <a:pPr lvl="1">
              <a:buFont typeface="Wingdings" panose="05000000000000000000" pitchFamily="2" charset="2"/>
              <a:buChar char="Ø"/>
            </a:pPr>
            <a:r>
              <a:rPr lang="en-CA" dirty="0"/>
              <a:t>Is it an Excluded Amount from Split Income (and not subject to TOSI)?</a:t>
            </a:r>
          </a:p>
          <a:p>
            <a:pPr lvl="2"/>
            <a:r>
              <a:rPr lang="en-CA" sz="2400" dirty="0"/>
              <a:t>In most cases, will be the determining factor in whether TOSI applies</a:t>
            </a:r>
          </a:p>
          <a:p>
            <a:pPr lvl="2"/>
            <a:r>
              <a:rPr lang="en-CA" sz="2400" dirty="0"/>
              <a:t>Income may fall into more than one category of Excluded Amount</a:t>
            </a:r>
          </a:p>
          <a:p>
            <a:pPr lvl="1"/>
            <a:r>
              <a:rPr lang="en-CA" dirty="0">
                <a:solidFill>
                  <a:prstClr val="black"/>
                </a:solidFill>
              </a:rPr>
              <a:t>If not Excluded Amount, TOSI applies</a:t>
            </a:r>
          </a:p>
          <a:p>
            <a:pPr marL="914400" lvl="2" indent="0">
              <a:buNone/>
            </a:pPr>
            <a:r>
              <a:rPr lang="en-CA" dirty="0">
                <a:solidFill>
                  <a:prstClr val="black"/>
                </a:solidFill>
              </a:rPr>
              <a:t>*</a:t>
            </a:r>
            <a:r>
              <a:rPr lang="en-CA" sz="1400" dirty="0">
                <a:solidFill>
                  <a:prstClr val="black"/>
                </a:solidFill>
              </a:rPr>
              <a:t>Note: Refer to the CPA course materials for a more detailed discussion of the definition of “split income”</a:t>
            </a:r>
            <a:endParaRPr lang="en-CA" sz="1400" dirty="0"/>
          </a:p>
        </p:txBody>
      </p:sp>
      <p:sp>
        <p:nvSpPr>
          <p:cNvPr id="4" name="Slide Number Placeholder 3"/>
          <p:cNvSpPr>
            <a:spLocks noGrp="1"/>
          </p:cNvSpPr>
          <p:nvPr>
            <p:ph type="sldNum" sz="quarter" idx="12"/>
          </p:nvPr>
        </p:nvSpPr>
        <p:spPr/>
        <p:txBody>
          <a:bodyPr/>
          <a:lstStyle/>
          <a:p>
            <a:fld id="{5BADC73F-354B-41CD-817B-1612689EC3C5}" type="slidenum">
              <a:rPr lang="en-CA" smtClean="0"/>
              <a:t>12</a:t>
            </a:fld>
            <a:endParaRPr lang="en-CA"/>
          </a:p>
        </p:txBody>
      </p:sp>
    </p:spTree>
    <p:extLst>
      <p:ext uri="{BB962C8B-B14F-4D97-AF65-F5344CB8AC3E}">
        <p14:creationId xmlns:p14="http://schemas.microsoft.com/office/powerpoint/2010/main" val="2097401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Overview Amendments to Section 120.4</a:t>
            </a:r>
            <a:br>
              <a:rPr lang="en-CA" dirty="0"/>
            </a:br>
            <a:r>
              <a:rPr lang="en-CA" dirty="0"/>
              <a:t>Application</a:t>
            </a:r>
          </a:p>
        </p:txBody>
      </p:sp>
      <p:sp>
        <p:nvSpPr>
          <p:cNvPr id="3" name="Content Placeholder 2"/>
          <p:cNvSpPr>
            <a:spLocks noGrp="1"/>
          </p:cNvSpPr>
          <p:nvPr>
            <p:ph idx="1"/>
          </p:nvPr>
        </p:nvSpPr>
        <p:spPr>
          <a:xfrm>
            <a:off x="838200" y="1594728"/>
            <a:ext cx="10515600" cy="4351338"/>
          </a:xfrm>
        </p:spPr>
        <p:txBody>
          <a:bodyPr/>
          <a:lstStyle/>
          <a:p>
            <a:pPr marL="0" indent="0">
              <a:buNone/>
            </a:pPr>
            <a:r>
              <a:rPr lang="en-CA" dirty="0"/>
              <a:t>Example II: Income Sprinkling with Adult Specified Individual</a:t>
            </a:r>
          </a:p>
          <a:p>
            <a:pPr marL="0" indent="0">
              <a:buNone/>
            </a:pPr>
            <a:endParaRPr lang="en-CA" dirty="0"/>
          </a:p>
          <a:p>
            <a:pPr marL="0" indent="0">
              <a:buNone/>
            </a:pPr>
            <a:r>
              <a:rPr lang="en-CA" dirty="0"/>
              <a:t>					                                          </a:t>
            </a:r>
            <a:endParaRPr lang="en-CA" sz="1800" dirty="0"/>
          </a:p>
          <a:p>
            <a:pPr marL="0" indent="0">
              <a:buNone/>
            </a:pPr>
            <a:r>
              <a:rPr lang="en-CA" sz="1800" dirty="0"/>
              <a:t>								</a:t>
            </a:r>
          </a:p>
          <a:p>
            <a:pPr marL="0" indent="0">
              <a:buNone/>
            </a:pPr>
            <a:r>
              <a:rPr lang="en-CA" sz="1800" dirty="0"/>
              <a:t>						            Dividend</a:t>
            </a:r>
          </a:p>
          <a:p>
            <a:pPr marL="0" indent="0">
              <a:buNone/>
            </a:pPr>
            <a:endParaRPr lang="en-CA" sz="1800" dirty="0"/>
          </a:p>
          <a:p>
            <a:pPr marL="0" indent="0">
              <a:buNone/>
            </a:pPr>
            <a:endParaRPr lang="en-CA" sz="1800" dirty="0"/>
          </a:p>
          <a:p>
            <a:pPr marL="0" indent="0">
              <a:buNone/>
            </a:pPr>
            <a:endParaRPr lang="en-CA" sz="1800" dirty="0"/>
          </a:p>
          <a:p>
            <a:pPr marL="0" indent="0">
              <a:buNone/>
            </a:pPr>
            <a:endParaRPr lang="en-CA" sz="1800" dirty="0"/>
          </a:p>
          <a:p>
            <a:pPr marL="0" indent="0">
              <a:buNone/>
            </a:pPr>
            <a:r>
              <a:rPr lang="en-CA" sz="1800" dirty="0"/>
              <a:t>Note: Dividend is Split Income unless it is an excluded amount 	</a:t>
            </a:r>
            <a:r>
              <a:rPr lang="en-CA" dirty="0"/>
              <a:t> </a:t>
            </a:r>
          </a:p>
        </p:txBody>
      </p:sp>
      <p:sp>
        <p:nvSpPr>
          <p:cNvPr id="4" name="Rectangle 3"/>
          <p:cNvSpPr/>
          <p:nvPr/>
        </p:nvSpPr>
        <p:spPr>
          <a:xfrm>
            <a:off x="5062320" y="3478776"/>
            <a:ext cx="1524000" cy="800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err="1"/>
              <a:t>Opco</a:t>
            </a:r>
            <a:endParaRPr lang="en-CA" dirty="0"/>
          </a:p>
        </p:txBody>
      </p:sp>
      <p:sp>
        <p:nvSpPr>
          <p:cNvPr id="5" name="Oval 4"/>
          <p:cNvSpPr/>
          <p:nvPr/>
        </p:nvSpPr>
        <p:spPr>
          <a:xfrm>
            <a:off x="4576143" y="1991956"/>
            <a:ext cx="11430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t>Spouse A</a:t>
            </a:r>
          </a:p>
        </p:txBody>
      </p:sp>
      <p:cxnSp>
        <p:nvCxnSpPr>
          <p:cNvPr id="9" name="Straight Connector 8"/>
          <p:cNvCxnSpPr>
            <a:stCxn id="5" idx="4"/>
            <a:endCxn id="4" idx="0"/>
          </p:cNvCxnSpPr>
          <p:nvPr/>
        </p:nvCxnSpPr>
        <p:spPr>
          <a:xfrm>
            <a:off x="5147643" y="2906356"/>
            <a:ext cx="676677" cy="5724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endCxn id="4" idx="0"/>
          </p:cNvCxnSpPr>
          <p:nvPr/>
        </p:nvCxnSpPr>
        <p:spPr>
          <a:xfrm flipH="1">
            <a:off x="5824320" y="2847803"/>
            <a:ext cx="513521" cy="63097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6194539" y="2897208"/>
            <a:ext cx="298712" cy="824113"/>
          </a:xfrm>
          <a:prstGeom prst="straightConnector1">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4866242" y="4499887"/>
            <a:ext cx="212651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Assets/Cash</a:t>
            </a:r>
          </a:p>
        </p:txBody>
      </p:sp>
      <p:sp>
        <p:nvSpPr>
          <p:cNvPr id="31" name="Oval 30"/>
          <p:cNvSpPr/>
          <p:nvPr/>
        </p:nvSpPr>
        <p:spPr>
          <a:xfrm>
            <a:off x="5929497" y="1971618"/>
            <a:ext cx="1143000" cy="909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t>Spouse B </a:t>
            </a:r>
          </a:p>
        </p:txBody>
      </p:sp>
      <p:sp>
        <p:nvSpPr>
          <p:cNvPr id="6" name="Slide Number Placeholder 5"/>
          <p:cNvSpPr>
            <a:spLocks noGrp="1"/>
          </p:cNvSpPr>
          <p:nvPr>
            <p:ph type="sldNum" sz="quarter" idx="12"/>
          </p:nvPr>
        </p:nvSpPr>
        <p:spPr/>
        <p:txBody>
          <a:bodyPr/>
          <a:lstStyle/>
          <a:p>
            <a:fld id="{5BADC73F-354B-41CD-817B-1612689EC3C5}" type="slidenum">
              <a:rPr lang="en-CA" smtClean="0"/>
              <a:t>13</a:t>
            </a:fld>
            <a:endParaRPr lang="en-CA"/>
          </a:p>
        </p:txBody>
      </p:sp>
    </p:spTree>
    <p:extLst>
      <p:ext uri="{BB962C8B-B14F-4D97-AF65-F5344CB8AC3E}">
        <p14:creationId xmlns:p14="http://schemas.microsoft.com/office/powerpoint/2010/main" val="1642691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dirty="0"/>
              <a:t>New TOSI</a:t>
            </a:r>
            <a:br>
              <a:rPr lang="en-CA" dirty="0"/>
            </a:br>
            <a:r>
              <a:rPr lang="en-CA" dirty="0"/>
              <a:t>Amended Definition - “Excluded Amount”</a:t>
            </a:r>
          </a:p>
        </p:txBody>
      </p:sp>
      <p:sp>
        <p:nvSpPr>
          <p:cNvPr id="3" name="Content Placeholder 2"/>
          <p:cNvSpPr>
            <a:spLocks noGrp="1"/>
          </p:cNvSpPr>
          <p:nvPr>
            <p:ph idx="1"/>
          </p:nvPr>
        </p:nvSpPr>
        <p:spPr/>
        <p:txBody>
          <a:bodyPr>
            <a:normAutofit/>
          </a:bodyPr>
          <a:lstStyle/>
          <a:p>
            <a:pPr marL="0" indent="0">
              <a:buNone/>
            </a:pPr>
            <a:endParaRPr lang="en-CA" sz="2600" dirty="0"/>
          </a:p>
          <a:p>
            <a:pPr lvl="1"/>
            <a:r>
              <a:rPr lang="en-CA" sz="2600" u="sng" dirty="0"/>
              <a:t>Key Additions</a:t>
            </a:r>
            <a:r>
              <a:rPr lang="en-CA" sz="2600" dirty="0"/>
              <a:t> to “Excluded Amount”</a:t>
            </a:r>
          </a:p>
          <a:p>
            <a:pPr lvl="1"/>
            <a:r>
              <a:rPr lang="en-CA" sz="2600" dirty="0"/>
              <a:t>Generally apply based on age of the Specified Individual</a:t>
            </a:r>
          </a:p>
          <a:p>
            <a:pPr lvl="2"/>
            <a:r>
              <a:rPr lang="en-CA" sz="2600" dirty="0"/>
              <a:t>Income </a:t>
            </a:r>
            <a:r>
              <a:rPr lang="en-CA" sz="2600" u="sng" dirty="0"/>
              <a:t>not</a:t>
            </a:r>
            <a:r>
              <a:rPr lang="en-CA" sz="2600" dirty="0"/>
              <a:t> derived directly or indirectly from a “Related Business” (Age 18 or over)</a:t>
            </a:r>
          </a:p>
          <a:p>
            <a:pPr lvl="2"/>
            <a:r>
              <a:rPr lang="en-CA" sz="2600" dirty="0"/>
              <a:t>Income  derived directly or indirectly from “Excluded Business” (Age 18 or over)</a:t>
            </a:r>
          </a:p>
          <a:p>
            <a:pPr lvl="2"/>
            <a:r>
              <a:rPr lang="en-CA" sz="2600" dirty="0"/>
              <a:t>Income from a “Safe Harbour Capital Return” (Age 18 to 24)</a:t>
            </a:r>
          </a:p>
          <a:p>
            <a:pPr lvl="2"/>
            <a:r>
              <a:rPr lang="en-CA" sz="2600" dirty="0"/>
              <a:t>Income that is a “Arm’s Length Capital” “Reasonable Return” (Age 18 to 24)</a:t>
            </a:r>
          </a:p>
          <a:p>
            <a:pPr lvl="2"/>
            <a:endParaRPr lang="en-CA" sz="2400" dirty="0"/>
          </a:p>
          <a:p>
            <a:pPr marL="0" indent="0">
              <a:buNone/>
            </a:pPr>
            <a:endParaRPr lang="en-CA" dirty="0"/>
          </a:p>
          <a:p>
            <a:pPr lvl="1"/>
            <a:endParaRPr lang="en-CA" dirty="0"/>
          </a:p>
          <a:p>
            <a:pPr lvl="1"/>
            <a:endParaRPr lang="en-CA" dirty="0"/>
          </a:p>
          <a:p>
            <a:pPr lvl="1"/>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14</a:t>
            </a:fld>
            <a:endParaRPr lang="en-CA"/>
          </a:p>
        </p:txBody>
      </p:sp>
    </p:spTree>
    <p:extLst>
      <p:ext uri="{BB962C8B-B14F-4D97-AF65-F5344CB8AC3E}">
        <p14:creationId xmlns:p14="http://schemas.microsoft.com/office/powerpoint/2010/main" val="3062088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dirty="0"/>
              <a:t>	</a:t>
            </a:r>
            <a:br>
              <a:rPr lang="en-CA" dirty="0"/>
            </a:br>
            <a:r>
              <a:rPr lang="en-CA" dirty="0"/>
              <a:t>New TOSI</a:t>
            </a:r>
            <a:br>
              <a:rPr lang="en-CA" dirty="0"/>
            </a:br>
            <a:r>
              <a:rPr lang="en-CA" dirty="0"/>
              <a:t>Amended Definition – “Excluded Amount”</a:t>
            </a:r>
            <a:br>
              <a:rPr lang="en-CA" dirty="0"/>
            </a:br>
            <a:r>
              <a:rPr lang="en-CA" dirty="0"/>
              <a:t>	</a:t>
            </a:r>
          </a:p>
        </p:txBody>
      </p:sp>
      <p:sp>
        <p:nvSpPr>
          <p:cNvPr id="3" name="Content Placeholder 2"/>
          <p:cNvSpPr>
            <a:spLocks noGrp="1"/>
          </p:cNvSpPr>
          <p:nvPr>
            <p:ph idx="1"/>
          </p:nvPr>
        </p:nvSpPr>
        <p:spPr/>
        <p:txBody>
          <a:bodyPr/>
          <a:lstStyle/>
          <a:p>
            <a:pPr lvl="1"/>
            <a:r>
              <a:rPr lang="en-CA" sz="2600" u="sng" dirty="0"/>
              <a:t>Key Additions </a:t>
            </a:r>
            <a:r>
              <a:rPr lang="en-CA" sz="2600" dirty="0"/>
              <a:t>to Excluded Amount (Cont’d)</a:t>
            </a:r>
          </a:p>
          <a:p>
            <a:pPr lvl="2"/>
            <a:r>
              <a:rPr lang="en-CA" sz="2600" dirty="0"/>
              <a:t>Income or taxable capital gain from “Excluded Shares” (age 25 and over)</a:t>
            </a:r>
          </a:p>
          <a:p>
            <a:pPr lvl="2"/>
            <a:r>
              <a:rPr lang="en-CA" sz="2600" dirty="0"/>
              <a:t>Income that is a “Reasonable Return” (Age 25 and over) </a:t>
            </a:r>
          </a:p>
          <a:p>
            <a:pPr lvl="2"/>
            <a:r>
              <a:rPr lang="en-CA" sz="2600" dirty="0">
                <a:solidFill>
                  <a:prstClr val="black"/>
                </a:solidFill>
              </a:rPr>
              <a:t>Special rule for Specified Individual whose spouse or common law partner is age 65 or over (Paragraph 120.4(1.1)(c))</a:t>
            </a:r>
          </a:p>
          <a:p>
            <a:pPr lvl="2"/>
            <a:r>
              <a:rPr lang="en-CA" sz="2600" dirty="0">
                <a:solidFill>
                  <a:prstClr val="black"/>
                </a:solidFill>
              </a:rPr>
              <a:t>Taxable capital gains from “qualified small business corporation shares” and “family farm and fishing property”</a:t>
            </a:r>
          </a:p>
          <a:p>
            <a:pPr lvl="2"/>
            <a:endParaRPr lang="en-CA" sz="2600" dirty="0">
              <a:solidFill>
                <a:prstClr val="black"/>
              </a:solidFill>
            </a:endParaRPr>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15</a:t>
            </a:fld>
            <a:endParaRPr lang="en-CA"/>
          </a:p>
        </p:txBody>
      </p:sp>
    </p:spTree>
    <p:extLst>
      <p:ext uri="{BB962C8B-B14F-4D97-AF65-F5344CB8AC3E}">
        <p14:creationId xmlns:p14="http://schemas.microsoft.com/office/powerpoint/2010/main" val="1581334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dirty="0"/>
              <a:t>New TOSI</a:t>
            </a:r>
            <a:br>
              <a:rPr lang="en-CA" dirty="0"/>
            </a:br>
            <a:r>
              <a:rPr lang="en-CA" dirty="0"/>
              <a:t>Amended Definition “Excluded Amount” </a:t>
            </a:r>
          </a:p>
        </p:txBody>
      </p:sp>
      <p:sp>
        <p:nvSpPr>
          <p:cNvPr id="3" name="Content Placeholder 2"/>
          <p:cNvSpPr>
            <a:spLocks noGrp="1"/>
          </p:cNvSpPr>
          <p:nvPr>
            <p:ph idx="1"/>
          </p:nvPr>
        </p:nvSpPr>
        <p:spPr/>
        <p:txBody>
          <a:bodyPr>
            <a:normAutofit fontScale="85000" lnSpcReduction="20000"/>
          </a:bodyPr>
          <a:lstStyle/>
          <a:p>
            <a:pPr marL="457200" lvl="1" indent="0">
              <a:buNone/>
            </a:pPr>
            <a:endParaRPr lang="en-CA" sz="2800" dirty="0"/>
          </a:p>
          <a:p>
            <a:pPr lvl="1"/>
            <a:r>
              <a:rPr lang="en-CA" sz="2600" u="sng" dirty="0"/>
              <a:t>Other additions:</a:t>
            </a:r>
            <a:r>
              <a:rPr lang="en-CA" sz="2600" dirty="0"/>
              <a:t>*</a:t>
            </a:r>
          </a:p>
          <a:p>
            <a:pPr lvl="2"/>
            <a:r>
              <a:rPr lang="en-CA" sz="2600" dirty="0"/>
              <a:t>Income or taxable capital gains from property acquired on breakdown of marriage or common-law partnership</a:t>
            </a:r>
          </a:p>
          <a:p>
            <a:pPr lvl="2"/>
            <a:r>
              <a:rPr lang="en-CA" sz="2600" dirty="0"/>
              <a:t>Taxable capital gains on death </a:t>
            </a:r>
          </a:p>
          <a:p>
            <a:pPr lvl="2"/>
            <a:r>
              <a:rPr lang="en-CA" sz="2600" dirty="0"/>
              <a:t>Income or taxable capital gains from property acquired on certain bequests </a:t>
            </a:r>
          </a:p>
          <a:p>
            <a:pPr lvl="3"/>
            <a:r>
              <a:rPr lang="en-CA" sz="2600" dirty="0"/>
              <a:t>Retained from pre-amendment and extended to adult specified individuals but only up until age 24</a:t>
            </a:r>
          </a:p>
          <a:p>
            <a:pPr lvl="1"/>
            <a:r>
              <a:rPr lang="en-CA" sz="2600" dirty="0">
                <a:solidFill>
                  <a:prstClr val="black"/>
                </a:solidFill>
              </a:rPr>
              <a:t>References to income “derived directly or indirectly” from a business</a:t>
            </a:r>
          </a:p>
          <a:p>
            <a:pPr lvl="2"/>
            <a:r>
              <a:rPr lang="en-CA" sz="2600" dirty="0">
                <a:solidFill>
                  <a:prstClr val="black"/>
                </a:solidFill>
              </a:rPr>
              <a:t>Extended definition paragraph 120.4(1.1)(d)</a:t>
            </a:r>
          </a:p>
          <a:p>
            <a:pPr lvl="2"/>
            <a:r>
              <a:rPr lang="en-CA" sz="2600" dirty="0">
                <a:solidFill>
                  <a:prstClr val="black"/>
                </a:solidFill>
              </a:rPr>
              <a:t>Example: Dividends are derived directly or indirectly from a business </a:t>
            </a:r>
          </a:p>
          <a:p>
            <a:pPr marL="1371600" lvl="3" indent="0">
              <a:buNone/>
            </a:pPr>
            <a:endParaRPr lang="en-CA" sz="2800" dirty="0"/>
          </a:p>
          <a:p>
            <a:pPr marL="457200" lvl="1" indent="0">
              <a:buNone/>
            </a:pPr>
            <a:r>
              <a:rPr lang="en-CA" dirty="0"/>
              <a:t>*</a:t>
            </a:r>
            <a:r>
              <a:rPr lang="en-CA" sz="1800" dirty="0"/>
              <a:t>Note: Refer to CPA course materials for a more detailed discussion of the other additions to excluded amount</a:t>
            </a:r>
          </a:p>
          <a:p>
            <a:pPr lvl="2"/>
            <a:endParaRPr lang="en-CA" sz="1800" dirty="0"/>
          </a:p>
          <a:p>
            <a:pPr marL="914400" lvl="2" indent="0">
              <a:buNone/>
            </a:pPr>
            <a:r>
              <a:rPr lang="en-CA" sz="2800" dirty="0"/>
              <a:t> </a:t>
            </a:r>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16</a:t>
            </a:fld>
            <a:endParaRPr lang="en-CA"/>
          </a:p>
        </p:txBody>
      </p:sp>
    </p:spTree>
    <p:extLst>
      <p:ext uri="{BB962C8B-B14F-4D97-AF65-F5344CB8AC3E}">
        <p14:creationId xmlns:p14="http://schemas.microsoft.com/office/powerpoint/2010/main" val="2261482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“New” TOSI</a:t>
            </a:r>
            <a:br>
              <a:rPr lang="en-CA" dirty="0"/>
            </a:br>
            <a:r>
              <a:rPr lang="en-CA" dirty="0"/>
              <a:t>Amended Definition of “Excluded Amount”</a:t>
            </a:r>
          </a:p>
        </p:txBody>
      </p:sp>
      <p:sp>
        <p:nvSpPr>
          <p:cNvPr id="3" name="Content Placeholder 2"/>
          <p:cNvSpPr>
            <a:spLocks noGrp="1"/>
          </p:cNvSpPr>
          <p:nvPr>
            <p:ph idx="1"/>
          </p:nvPr>
        </p:nvSpPr>
        <p:spPr/>
        <p:txBody>
          <a:bodyPr/>
          <a:lstStyle/>
          <a:p>
            <a:pPr marL="0" indent="0">
              <a:buNone/>
            </a:pPr>
            <a:r>
              <a:rPr lang="en-CA" dirty="0"/>
              <a:t>General Comments</a:t>
            </a:r>
          </a:p>
          <a:p>
            <a:r>
              <a:rPr lang="en-CA" dirty="0"/>
              <a:t>Additions to Excluded Amount intended to simplify application of TOSI rules </a:t>
            </a:r>
          </a:p>
          <a:p>
            <a:r>
              <a:rPr lang="en-CA" dirty="0"/>
              <a:t>In case of certain exclusions, acts as proxy for straightforward situations which would otherwise satisfy the Reasonable Return test and do not raise any policy concerns</a:t>
            </a:r>
          </a:p>
          <a:p>
            <a:r>
              <a:rPr lang="en-CA" dirty="0"/>
              <a:t>Not intended to apply to all situations</a:t>
            </a:r>
          </a:p>
          <a:p>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17</a:t>
            </a:fld>
            <a:endParaRPr lang="en-CA"/>
          </a:p>
        </p:txBody>
      </p:sp>
    </p:spTree>
    <p:extLst>
      <p:ext uri="{BB962C8B-B14F-4D97-AF65-F5344CB8AC3E}">
        <p14:creationId xmlns:p14="http://schemas.microsoft.com/office/powerpoint/2010/main" val="3659244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No “Related Business”</a:t>
            </a:r>
          </a:p>
        </p:txBody>
      </p:sp>
      <p:sp>
        <p:nvSpPr>
          <p:cNvPr id="3" name="Content Placeholder 2"/>
          <p:cNvSpPr>
            <a:spLocks noGrp="1"/>
          </p:cNvSpPr>
          <p:nvPr>
            <p:ph idx="1"/>
          </p:nvPr>
        </p:nvSpPr>
        <p:spPr>
          <a:xfrm>
            <a:off x="813816" y="1825625"/>
            <a:ext cx="10515600" cy="4351338"/>
          </a:xfrm>
        </p:spPr>
        <p:txBody>
          <a:bodyPr>
            <a:normAutofit fontScale="77500" lnSpcReduction="20000"/>
          </a:bodyPr>
          <a:lstStyle/>
          <a:p>
            <a:pPr marL="0" indent="0">
              <a:buNone/>
            </a:pPr>
            <a:r>
              <a:rPr lang="en-CA" dirty="0"/>
              <a:t>Overview:</a:t>
            </a:r>
          </a:p>
          <a:p>
            <a:r>
              <a:rPr lang="en-CA" dirty="0"/>
              <a:t>Excluded Amount includes income that is </a:t>
            </a:r>
            <a:r>
              <a:rPr lang="en-CA" u="sng" dirty="0"/>
              <a:t>not</a:t>
            </a:r>
            <a:r>
              <a:rPr lang="en-CA" dirty="0"/>
              <a:t> from a Related Business</a:t>
            </a:r>
          </a:p>
          <a:p>
            <a:r>
              <a:rPr lang="en-CA" dirty="0"/>
              <a:t>Not subject to TOSI</a:t>
            </a:r>
          </a:p>
          <a:p>
            <a:r>
              <a:rPr lang="en-CA" dirty="0"/>
              <a:t>Applies where “Specified Individual” age 18 or over</a:t>
            </a:r>
          </a:p>
          <a:p>
            <a:r>
              <a:rPr lang="en-CA" dirty="0"/>
              <a:t>Functions as basic exclusion from Split Income for adult Specified Individuals (i.e. Split Income does not include all dividends, but only dividends from Related Business)</a:t>
            </a:r>
          </a:p>
          <a:p>
            <a:r>
              <a:rPr lang="en-CA" dirty="0"/>
              <a:t>Will generally </a:t>
            </a:r>
            <a:r>
              <a:rPr lang="en-CA" u="sng" dirty="0"/>
              <a:t>not</a:t>
            </a:r>
            <a:r>
              <a:rPr lang="en-CA" dirty="0"/>
              <a:t> be available in a family owned corporation or business</a:t>
            </a:r>
          </a:p>
          <a:p>
            <a:r>
              <a:rPr lang="en-CA" dirty="0"/>
              <a:t>Generally look to other categories of Excluded Amount</a:t>
            </a:r>
          </a:p>
          <a:p>
            <a:endParaRPr lang="en-CA" sz="1800" dirty="0"/>
          </a:p>
          <a:p>
            <a:endParaRPr lang="en-CA" sz="1800" dirty="0"/>
          </a:p>
          <a:p>
            <a:endParaRPr lang="en-CA" sz="1800" dirty="0"/>
          </a:p>
          <a:p>
            <a:pPr marL="0" indent="0">
              <a:buNone/>
            </a:pPr>
            <a:endParaRPr lang="en-CA" sz="1800" dirty="0"/>
          </a:p>
          <a:p>
            <a:pPr marL="0" indent="0">
              <a:buNone/>
            </a:pPr>
            <a:r>
              <a:rPr lang="en-CA" sz="1800" dirty="0"/>
              <a:t>Note: Concept of “related business” also found in the definition of “split income” from a partnership, trust or proprietorship applicable to </a:t>
            </a:r>
            <a:r>
              <a:rPr lang="en-CA" sz="1800" u="sng" dirty="0"/>
              <a:t>any</a:t>
            </a:r>
            <a:r>
              <a:rPr lang="en-CA" sz="1800" dirty="0"/>
              <a:t> specified individual.  </a:t>
            </a:r>
            <a:r>
              <a:rPr lang="en-CA" sz="1600" dirty="0"/>
              <a:t>Refer to CPA course materials for a more detailed discussion of “related business” and split income  </a:t>
            </a:r>
          </a:p>
          <a:p>
            <a:pPr lvl="1"/>
            <a:endParaRPr lang="en-CA" dirty="0"/>
          </a:p>
          <a:p>
            <a:endParaRPr lang="en-CA" sz="2800" dirty="0"/>
          </a:p>
          <a:p>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18</a:t>
            </a:fld>
            <a:endParaRPr lang="en-CA"/>
          </a:p>
        </p:txBody>
      </p:sp>
    </p:spTree>
    <p:extLst>
      <p:ext uri="{BB962C8B-B14F-4D97-AF65-F5344CB8AC3E}">
        <p14:creationId xmlns:p14="http://schemas.microsoft.com/office/powerpoint/2010/main" val="2764246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7700"/>
            <a:ext cx="10515600" cy="1325563"/>
          </a:xfrm>
        </p:spPr>
        <p:txBody>
          <a:bodyPr/>
          <a:lstStyle/>
          <a:p>
            <a:pPr algn="ctr"/>
            <a:r>
              <a:rPr lang="en-CA" dirty="0"/>
              <a:t>Key Additions to “Excluded Amount”</a:t>
            </a:r>
            <a:br>
              <a:rPr lang="en-CA" dirty="0"/>
            </a:br>
            <a:r>
              <a:rPr lang="en-CA" dirty="0"/>
              <a:t>No “Related Business” (Cont’d)</a:t>
            </a:r>
          </a:p>
        </p:txBody>
      </p:sp>
      <p:sp>
        <p:nvSpPr>
          <p:cNvPr id="3" name="Content Placeholder 2"/>
          <p:cNvSpPr>
            <a:spLocks noGrp="1"/>
          </p:cNvSpPr>
          <p:nvPr>
            <p:ph idx="1"/>
          </p:nvPr>
        </p:nvSpPr>
        <p:spPr>
          <a:xfrm>
            <a:off x="979868" y="1696836"/>
            <a:ext cx="10515600" cy="4351338"/>
          </a:xfrm>
        </p:spPr>
        <p:txBody>
          <a:bodyPr>
            <a:normAutofit/>
          </a:bodyPr>
          <a:lstStyle/>
          <a:p>
            <a:pPr marL="0" lvl="0" indent="0">
              <a:buNone/>
            </a:pPr>
            <a:r>
              <a:rPr lang="en-CA" dirty="0">
                <a:solidFill>
                  <a:prstClr val="black"/>
                </a:solidFill>
              </a:rPr>
              <a:t>Definition of Related Business </a:t>
            </a:r>
          </a:p>
          <a:p>
            <a:pPr lvl="1"/>
            <a:r>
              <a:rPr lang="en-CA" sz="2800" dirty="0">
                <a:solidFill>
                  <a:prstClr val="black"/>
                </a:solidFill>
              </a:rPr>
              <a:t>Requirements in Subsection 120.4(1): </a:t>
            </a:r>
          </a:p>
          <a:p>
            <a:pPr lvl="2"/>
            <a:r>
              <a:rPr lang="en-CA" sz="2800" dirty="0">
                <a:solidFill>
                  <a:prstClr val="black"/>
                </a:solidFill>
              </a:rPr>
              <a:t>“Business”</a:t>
            </a:r>
          </a:p>
          <a:p>
            <a:pPr lvl="2"/>
            <a:r>
              <a:rPr lang="en-CA" sz="2800" dirty="0">
                <a:solidFill>
                  <a:prstClr val="black"/>
                </a:solidFill>
              </a:rPr>
              <a:t>“Source Individual”</a:t>
            </a:r>
          </a:p>
          <a:p>
            <a:pPr lvl="2"/>
            <a:r>
              <a:rPr lang="en-CA" sz="2800" dirty="0">
                <a:solidFill>
                  <a:prstClr val="black"/>
                </a:solidFill>
              </a:rPr>
              <a:t>The “Source Individual” meets certain activity or ownership tests</a:t>
            </a:r>
          </a:p>
          <a:p>
            <a:pPr marL="0" indent="0">
              <a:buNone/>
            </a:pPr>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19</a:t>
            </a:fld>
            <a:endParaRPr lang="en-CA"/>
          </a:p>
        </p:txBody>
      </p:sp>
    </p:spTree>
    <p:extLst>
      <p:ext uri="{BB962C8B-B14F-4D97-AF65-F5344CB8AC3E}">
        <p14:creationId xmlns:p14="http://schemas.microsoft.com/office/powerpoint/2010/main" val="2657937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AGENDA</a:t>
            </a:r>
          </a:p>
        </p:txBody>
      </p:sp>
      <p:sp>
        <p:nvSpPr>
          <p:cNvPr id="3" name="Content Placeholder 2"/>
          <p:cNvSpPr>
            <a:spLocks noGrp="1"/>
          </p:cNvSpPr>
          <p:nvPr>
            <p:ph idx="1"/>
          </p:nvPr>
        </p:nvSpPr>
        <p:spPr/>
        <p:txBody>
          <a:bodyPr/>
          <a:lstStyle/>
          <a:p>
            <a:r>
              <a:rPr lang="en-CA" dirty="0"/>
              <a:t>Legislative History</a:t>
            </a:r>
          </a:p>
          <a:p>
            <a:r>
              <a:rPr lang="en-CA" dirty="0"/>
              <a:t>Basics of old Section 120.4 </a:t>
            </a:r>
          </a:p>
          <a:p>
            <a:r>
              <a:rPr lang="en-CA" dirty="0"/>
              <a:t>Overview of Amendments to Section 120.4 </a:t>
            </a:r>
          </a:p>
          <a:p>
            <a:r>
              <a:rPr lang="en-CA" dirty="0"/>
              <a:t>New Exclusions from TOSI: Safe Harbours &amp; Other Excluded Amounts</a:t>
            </a:r>
          </a:p>
          <a:p>
            <a:pPr lvl="1"/>
            <a:r>
              <a:rPr lang="en-CA" sz="2800" dirty="0"/>
              <a:t>Key Changes</a:t>
            </a:r>
          </a:p>
          <a:p>
            <a:pPr lvl="1"/>
            <a:r>
              <a:rPr lang="en-CA" sz="2800" dirty="0"/>
              <a:t>Interpretive Issues</a:t>
            </a:r>
          </a:p>
          <a:p>
            <a:pPr lvl="2"/>
            <a:r>
              <a:rPr lang="en-CA" sz="2800" dirty="0"/>
              <a:t>2017 Guidance </a:t>
            </a:r>
          </a:p>
          <a:p>
            <a:pPr lvl="2"/>
            <a:r>
              <a:rPr lang="en-CA" sz="2800" dirty="0"/>
              <a:t>Conference Positions</a:t>
            </a:r>
          </a:p>
          <a:p>
            <a:r>
              <a:rPr lang="en-CA" dirty="0"/>
              <a:t>Compliance Matters</a:t>
            </a:r>
          </a:p>
          <a:p>
            <a:pPr marL="0"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2</a:t>
            </a:fld>
            <a:endParaRPr lang="en-CA"/>
          </a:p>
        </p:txBody>
      </p:sp>
    </p:spTree>
    <p:extLst>
      <p:ext uri="{BB962C8B-B14F-4D97-AF65-F5344CB8AC3E}">
        <p14:creationId xmlns:p14="http://schemas.microsoft.com/office/powerpoint/2010/main" val="30520307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No “Related Business” (Cont’d)</a:t>
            </a:r>
          </a:p>
        </p:txBody>
      </p:sp>
      <p:sp>
        <p:nvSpPr>
          <p:cNvPr id="3" name="Content Placeholder 2"/>
          <p:cNvSpPr>
            <a:spLocks noGrp="1"/>
          </p:cNvSpPr>
          <p:nvPr>
            <p:ph idx="1"/>
          </p:nvPr>
        </p:nvSpPr>
        <p:spPr/>
        <p:txBody>
          <a:bodyPr>
            <a:normAutofit fontScale="92500" lnSpcReduction="20000"/>
          </a:bodyPr>
          <a:lstStyle/>
          <a:p>
            <a:pPr marL="0" indent="0">
              <a:buNone/>
            </a:pPr>
            <a:r>
              <a:rPr lang="en-CA" sz="2600" dirty="0"/>
              <a:t>Definition of Related Business (Cont’d)</a:t>
            </a:r>
          </a:p>
          <a:p>
            <a:r>
              <a:rPr lang="en-CA" sz="2600" dirty="0"/>
              <a:t>Need a “Business”</a:t>
            </a:r>
          </a:p>
          <a:p>
            <a:pPr lvl="1"/>
            <a:r>
              <a:rPr lang="en-CA" sz="2600" dirty="0"/>
              <a:t>Extended definition in subsection 248(1):</a:t>
            </a:r>
          </a:p>
          <a:p>
            <a:pPr lvl="2"/>
            <a:r>
              <a:rPr lang="en-CA" sz="2600" dirty="0"/>
              <a:t>Includes an undertaking of any kind</a:t>
            </a:r>
          </a:p>
          <a:p>
            <a:pPr lvl="2"/>
            <a:r>
              <a:rPr lang="en-CA" sz="2600" dirty="0"/>
              <a:t>Includes an adventure or concern in the nature of trade</a:t>
            </a:r>
          </a:p>
          <a:p>
            <a:pPr lvl="1"/>
            <a:r>
              <a:rPr lang="en-CA" sz="2600" dirty="0">
                <a:solidFill>
                  <a:prstClr val="black"/>
                </a:solidFill>
              </a:rPr>
              <a:t>Common law definition</a:t>
            </a:r>
          </a:p>
          <a:p>
            <a:pPr lvl="2"/>
            <a:r>
              <a:rPr lang="en-CA" sz="2600" dirty="0">
                <a:solidFill>
                  <a:prstClr val="black"/>
                </a:solidFill>
              </a:rPr>
              <a:t>In general, any commercial activity carried on by a corporation should be a business</a:t>
            </a:r>
          </a:p>
          <a:p>
            <a:pPr lvl="2"/>
            <a:r>
              <a:rPr lang="en-CA" sz="2600" dirty="0">
                <a:solidFill>
                  <a:prstClr val="black"/>
                </a:solidFill>
              </a:rPr>
              <a:t>But based on facts and circumstances of each case</a:t>
            </a:r>
          </a:p>
          <a:p>
            <a:pPr lvl="2"/>
            <a:r>
              <a:rPr lang="en-CA" sz="2600" dirty="0">
                <a:solidFill>
                  <a:prstClr val="black"/>
                </a:solidFill>
              </a:rPr>
              <a:t>2018 STEP CRA Roundtable, Ques. 7 &amp; 2018 APFF CRA Roundtable Ques. 9</a:t>
            </a:r>
          </a:p>
          <a:p>
            <a:pPr lvl="3"/>
            <a:r>
              <a:rPr lang="en-CA" sz="2600" dirty="0">
                <a:solidFill>
                  <a:prstClr val="black"/>
                </a:solidFill>
              </a:rPr>
              <a:t>Accepts possibility that a corporation may not carry on a business (&amp; have no business income)</a:t>
            </a:r>
          </a:p>
          <a:p>
            <a:pPr lvl="3"/>
            <a:r>
              <a:rPr lang="en-CA" sz="2600" dirty="0">
                <a:solidFill>
                  <a:prstClr val="black"/>
                </a:solidFill>
              </a:rPr>
              <a:t>Better to rely on another category of Excluded Amount?</a:t>
            </a:r>
          </a:p>
          <a:p>
            <a:pPr marL="914400" lvl="2" indent="0">
              <a:buNone/>
            </a:pPr>
            <a:endParaRPr lang="en-CA" dirty="0"/>
          </a:p>
          <a:p>
            <a:pPr lvl="2"/>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20</a:t>
            </a:fld>
            <a:endParaRPr lang="en-CA"/>
          </a:p>
        </p:txBody>
      </p:sp>
    </p:spTree>
    <p:extLst>
      <p:ext uri="{BB962C8B-B14F-4D97-AF65-F5344CB8AC3E}">
        <p14:creationId xmlns:p14="http://schemas.microsoft.com/office/powerpoint/2010/main" val="2416895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No “Related Business” (Cont’d)</a:t>
            </a:r>
          </a:p>
        </p:txBody>
      </p:sp>
      <p:sp>
        <p:nvSpPr>
          <p:cNvPr id="3" name="Content Placeholder 2"/>
          <p:cNvSpPr>
            <a:spLocks noGrp="1"/>
          </p:cNvSpPr>
          <p:nvPr>
            <p:ph idx="1"/>
          </p:nvPr>
        </p:nvSpPr>
        <p:spPr/>
        <p:txBody>
          <a:bodyPr>
            <a:normAutofit fontScale="85000" lnSpcReduction="20000"/>
          </a:bodyPr>
          <a:lstStyle/>
          <a:p>
            <a:pPr marL="0" indent="0">
              <a:buNone/>
            </a:pPr>
            <a:r>
              <a:rPr lang="en-CA" sz="3000" dirty="0"/>
              <a:t>Definition of Related Business (Cont’d)</a:t>
            </a:r>
          </a:p>
          <a:p>
            <a:pPr lvl="1"/>
            <a:r>
              <a:rPr lang="en-CA" sz="3000" dirty="0"/>
              <a:t>Need a “Source Individual”</a:t>
            </a:r>
          </a:p>
          <a:p>
            <a:pPr lvl="2"/>
            <a:r>
              <a:rPr lang="en-CA" sz="3000" dirty="0"/>
              <a:t>Definition 120.4(1)</a:t>
            </a:r>
          </a:p>
          <a:p>
            <a:pPr lvl="3"/>
            <a:r>
              <a:rPr lang="en-CA" sz="3000" dirty="0"/>
              <a:t>Individual (other than trust)</a:t>
            </a:r>
          </a:p>
          <a:p>
            <a:pPr lvl="3"/>
            <a:r>
              <a:rPr lang="en-CA" sz="3000" dirty="0"/>
              <a:t>Resident in Canada</a:t>
            </a:r>
          </a:p>
          <a:p>
            <a:pPr lvl="3"/>
            <a:r>
              <a:rPr lang="en-CA" sz="3000" dirty="0"/>
              <a:t>Related to the Specified Individual</a:t>
            </a:r>
          </a:p>
          <a:p>
            <a:pPr lvl="4"/>
            <a:r>
              <a:rPr lang="en-CA" sz="3000" dirty="0"/>
              <a:t>Definition of “related” – paragraph 251(2)(a)</a:t>
            </a:r>
          </a:p>
          <a:p>
            <a:pPr lvl="4"/>
            <a:r>
              <a:rPr lang="en-CA" sz="3000" dirty="0"/>
              <a:t>i.e. parent, spouse, common-law partner, sibling, child</a:t>
            </a:r>
          </a:p>
          <a:p>
            <a:pPr lvl="4"/>
            <a:r>
              <a:rPr lang="en-CA" sz="3000" dirty="0"/>
              <a:t>Can include individual related by adoption (paragraph 251(6)) </a:t>
            </a:r>
          </a:p>
          <a:p>
            <a:pPr lvl="4"/>
            <a:r>
              <a:rPr lang="en-CA" sz="3000" dirty="0"/>
              <a:t>Paragraph 120.4(1.1)(e) – spouse or common-law partner not related if living separate and apart because of breakdown of relationship</a:t>
            </a:r>
          </a:p>
          <a:p>
            <a:pPr lvl="2"/>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21</a:t>
            </a:fld>
            <a:endParaRPr lang="en-CA"/>
          </a:p>
        </p:txBody>
      </p:sp>
    </p:spTree>
    <p:extLst>
      <p:ext uri="{BB962C8B-B14F-4D97-AF65-F5344CB8AC3E}">
        <p14:creationId xmlns:p14="http://schemas.microsoft.com/office/powerpoint/2010/main" val="4147155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No “Related Business” (Cont’d)</a:t>
            </a:r>
          </a:p>
        </p:txBody>
      </p:sp>
      <p:sp>
        <p:nvSpPr>
          <p:cNvPr id="3" name="Content Placeholder 2"/>
          <p:cNvSpPr>
            <a:spLocks noGrp="1"/>
          </p:cNvSpPr>
          <p:nvPr>
            <p:ph idx="1"/>
          </p:nvPr>
        </p:nvSpPr>
        <p:spPr/>
        <p:txBody>
          <a:bodyPr>
            <a:normAutofit fontScale="92500" lnSpcReduction="20000"/>
          </a:bodyPr>
          <a:lstStyle/>
          <a:p>
            <a:pPr marL="0" indent="0">
              <a:buNone/>
            </a:pPr>
            <a:r>
              <a:rPr lang="en-CA" sz="2600" dirty="0"/>
              <a:t>Definition of Related Business (Cont’d)</a:t>
            </a:r>
          </a:p>
          <a:p>
            <a:r>
              <a:rPr lang="en-CA" sz="2600" dirty="0"/>
              <a:t>Source Individual Meets Participation or Ownership Tests</a:t>
            </a:r>
          </a:p>
          <a:p>
            <a:pPr lvl="1"/>
            <a:r>
              <a:rPr lang="en-CA" sz="2600" dirty="0"/>
              <a:t>Source Individual:</a:t>
            </a:r>
          </a:p>
          <a:p>
            <a:pPr lvl="3"/>
            <a:r>
              <a:rPr lang="en-CA" sz="2600" dirty="0">
                <a:solidFill>
                  <a:prstClr val="black"/>
                </a:solidFill>
              </a:rPr>
              <a:t>carries on the business in the year; or</a:t>
            </a:r>
          </a:p>
          <a:p>
            <a:pPr lvl="3"/>
            <a:r>
              <a:rPr lang="en-CA" sz="2600" dirty="0">
                <a:solidFill>
                  <a:prstClr val="black"/>
                </a:solidFill>
              </a:rPr>
              <a:t>is actively engaged on a regular and continuous basis in the activities of the partnership, trust or corporation that carries on the business in the year; or  </a:t>
            </a:r>
          </a:p>
          <a:p>
            <a:pPr lvl="3"/>
            <a:r>
              <a:rPr lang="en-CA" sz="2600" dirty="0">
                <a:solidFill>
                  <a:prstClr val="black"/>
                </a:solidFill>
              </a:rPr>
              <a:t>owns an interest in the entity that carries on the business</a:t>
            </a:r>
          </a:p>
          <a:p>
            <a:pPr lvl="4"/>
            <a:r>
              <a:rPr lang="en-CA" sz="2600" dirty="0">
                <a:solidFill>
                  <a:prstClr val="black"/>
                </a:solidFill>
              </a:rPr>
              <a:t>If entity is a partnership, any direct or indirect interest; or</a:t>
            </a:r>
          </a:p>
          <a:p>
            <a:pPr lvl="4"/>
            <a:r>
              <a:rPr lang="en-CA" sz="2600" dirty="0">
                <a:solidFill>
                  <a:prstClr val="black"/>
                </a:solidFill>
              </a:rPr>
              <a:t>If entity is a corporation, shares of the corporation or property that derive all or part of its FMV from such shares where FMV of shares or property (or part thereof) that is derived from such shares represent 10% or more of the FMV of all of the issued shares of the corporation    </a:t>
            </a:r>
          </a:p>
          <a:p>
            <a:endParaRPr lang="en-CA" dirty="0"/>
          </a:p>
          <a:p>
            <a:pPr lvl="2"/>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22</a:t>
            </a:fld>
            <a:endParaRPr lang="en-CA"/>
          </a:p>
        </p:txBody>
      </p:sp>
    </p:spTree>
    <p:extLst>
      <p:ext uri="{BB962C8B-B14F-4D97-AF65-F5344CB8AC3E}">
        <p14:creationId xmlns:p14="http://schemas.microsoft.com/office/powerpoint/2010/main" val="1327214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No “Related Business” (Cont’d)</a:t>
            </a:r>
          </a:p>
        </p:txBody>
      </p:sp>
      <p:sp>
        <p:nvSpPr>
          <p:cNvPr id="3" name="Content Placeholder 2"/>
          <p:cNvSpPr>
            <a:spLocks noGrp="1"/>
          </p:cNvSpPr>
          <p:nvPr>
            <p:ph idx="1"/>
          </p:nvPr>
        </p:nvSpPr>
        <p:spPr/>
        <p:txBody>
          <a:bodyPr>
            <a:noAutofit/>
          </a:bodyPr>
          <a:lstStyle/>
          <a:p>
            <a:pPr marL="0" indent="0">
              <a:buNone/>
            </a:pPr>
            <a:r>
              <a:rPr lang="en-CA" sz="2400" dirty="0"/>
              <a:t>Example III: Income not from a Related Business</a:t>
            </a:r>
          </a:p>
          <a:p>
            <a:pPr marL="0" indent="0">
              <a:buNone/>
            </a:pPr>
            <a:r>
              <a:rPr lang="en-CA" sz="2400" dirty="0"/>
              <a:t>Facts:</a:t>
            </a:r>
          </a:p>
          <a:p>
            <a:r>
              <a:rPr lang="en-CA" sz="2400" dirty="0"/>
              <a:t>A is a 40 year old Canadian resident and the majority shareholder of </a:t>
            </a:r>
            <a:r>
              <a:rPr lang="en-CA" sz="2400" dirty="0" err="1"/>
              <a:t>Opco</a:t>
            </a:r>
            <a:endParaRPr lang="en-CA" sz="2400" dirty="0"/>
          </a:p>
          <a:p>
            <a:r>
              <a:rPr lang="en-CA" sz="2400" dirty="0" err="1"/>
              <a:t>Opco</a:t>
            </a:r>
            <a:r>
              <a:rPr lang="en-CA" sz="2400" dirty="0"/>
              <a:t> is a CCPC and a start-up established to develop gaming software</a:t>
            </a:r>
          </a:p>
          <a:p>
            <a:r>
              <a:rPr lang="en-CA" sz="2400" dirty="0"/>
              <a:t>B is a 20 year old Canadian resident computer engineering student and is employed part time to help develop the software </a:t>
            </a:r>
          </a:p>
          <a:p>
            <a:r>
              <a:rPr lang="en-CA" sz="2400" dirty="0"/>
              <a:t>B was issued 20% of the shares of </a:t>
            </a:r>
            <a:r>
              <a:rPr lang="en-CA" sz="2400" dirty="0" err="1"/>
              <a:t>Opco</a:t>
            </a:r>
            <a:r>
              <a:rPr lang="en-CA" sz="2400" dirty="0"/>
              <a:t> as part of his compensation</a:t>
            </a:r>
          </a:p>
          <a:p>
            <a:r>
              <a:rPr lang="en-CA" sz="2400" dirty="0"/>
              <a:t>A and B are not related</a:t>
            </a:r>
          </a:p>
          <a:p>
            <a:r>
              <a:rPr lang="en-CA" sz="2400" dirty="0" err="1"/>
              <a:t>Opco</a:t>
            </a:r>
            <a:r>
              <a:rPr lang="en-CA" sz="2400" dirty="0"/>
              <a:t> pays a dividend to B    </a:t>
            </a:r>
          </a:p>
        </p:txBody>
      </p:sp>
      <p:sp>
        <p:nvSpPr>
          <p:cNvPr id="4" name="Slide Number Placeholder 3"/>
          <p:cNvSpPr>
            <a:spLocks noGrp="1"/>
          </p:cNvSpPr>
          <p:nvPr>
            <p:ph type="sldNum" sz="quarter" idx="12"/>
          </p:nvPr>
        </p:nvSpPr>
        <p:spPr/>
        <p:txBody>
          <a:bodyPr/>
          <a:lstStyle/>
          <a:p>
            <a:fld id="{5BADC73F-354B-41CD-817B-1612689EC3C5}" type="slidenum">
              <a:rPr lang="en-CA" smtClean="0"/>
              <a:t>23</a:t>
            </a:fld>
            <a:endParaRPr lang="en-CA"/>
          </a:p>
        </p:txBody>
      </p:sp>
    </p:spTree>
    <p:extLst>
      <p:ext uri="{BB962C8B-B14F-4D97-AF65-F5344CB8AC3E}">
        <p14:creationId xmlns:p14="http://schemas.microsoft.com/office/powerpoint/2010/main" val="16225092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No “Related Business” (Cont’d)</a:t>
            </a:r>
          </a:p>
        </p:txBody>
      </p:sp>
      <p:sp>
        <p:nvSpPr>
          <p:cNvPr id="3" name="Content Placeholder 2"/>
          <p:cNvSpPr>
            <a:spLocks noGrp="1"/>
          </p:cNvSpPr>
          <p:nvPr>
            <p:ph idx="1"/>
          </p:nvPr>
        </p:nvSpPr>
        <p:spPr/>
        <p:txBody>
          <a:bodyPr>
            <a:normAutofit fontScale="25000" lnSpcReduction="20000"/>
          </a:bodyPr>
          <a:lstStyle/>
          <a:p>
            <a:pPr marL="0" indent="0">
              <a:buNone/>
            </a:pPr>
            <a:r>
              <a:rPr lang="en-CA" sz="9600" dirty="0"/>
              <a:t>Example III: Income not from a Related Business (Cont’d)</a:t>
            </a:r>
          </a:p>
          <a:p>
            <a:pPr marL="0" indent="0">
              <a:buNone/>
            </a:pPr>
            <a:r>
              <a:rPr lang="en-CA" sz="9600" dirty="0"/>
              <a:t>Conclusion:</a:t>
            </a:r>
          </a:p>
          <a:p>
            <a:r>
              <a:rPr lang="en-CA" sz="9600" dirty="0"/>
              <a:t>Dividend is not subject to TOSI</a:t>
            </a:r>
          </a:p>
          <a:p>
            <a:pPr marL="0" indent="0">
              <a:buNone/>
            </a:pPr>
            <a:r>
              <a:rPr lang="en-CA" sz="9600" dirty="0"/>
              <a:t>Analysis:</a:t>
            </a:r>
          </a:p>
          <a:p>
            <a:r>
              <a:rPr lang="en-CA" sz="9600" dirty="0"/>
              <a:t>Is the income Split Income?  Yes</a:t>
            </a:r>
          </a:p>
          <a:p>
            <a:pPr lvl="1"/>
            <a:r>
              <a:rPr lang="en-CA" sz="9600" dirty="0"/>
              <a:t>B is a Specified Individual  </a:t>
            </a:r>
          </a:p>
          <a:p>
            <a:pPr lvl="1"/>
            <a:r>
              <a:rPr lang="en-CA" sz="9600" dirty="0"/>
              <a:t>Income is dividend on share of unlisted (private) corporation</a:t>
            </a:r>
          </a:p>
          <a:p>
            <a:pPr lvl="0"/>
            <a:r>
              <a:rPr lang="en-CA" sz="9600" dirty="0">
                <a:solidFill>
                  <a:prstClr val="black"/>
                </a:solidFill>
              </a:rPr>
              <a:t>Is the income an Excluded Amount?  Yes </a:t>
            </a:r>
            <a:endParaRPr lang="en-CA" sz="9600" dirty="0"/>
          </a:p>
          <a:p>
            <a:pPr lvl="1"/>
            <a:r>
              <a:rPr lang="en-CA" sz="9600" dirty="0"/>
              <a:t>Not income from Related Business</a:t>
            </a:r>
          </a:p>
          <a:p>
            <a:pPr lvl="2"/>
            <a:r>
              <a:rPr lang="en-CA" sz="9600" dirty="0"/>
              <a:t>No “Source Individual”</a:t>
            </a:r>
          </a:p>
          <a:p>
            <a:pPr lvl="2"/>
            <a:r>
              <a:rPr lang="en-CA" sz="9600" dirty="0"/>
              <a:t>A is not related to B</a:t>
            </a:r>
          </a:p>
          <a:p>
            <a:pPr lvl="2"/>
            <a:r>
              <a:rPr lang="en-CA" sz="9600" dirty="0"/>
              <a:t>Not derived directly or indirectly from another </a:t>
            </a:r>
            <a:r>
              <a:rPr lang="en-CA" sz="9600"/>
              <a:t>Related Business</a:t>
            </a:r>
            <a:endParaRPr lang="en-CA" sz="9600" dirty="0"/>
          </a:p>
          <a:p>
            <a:pPr lvl="0"/>
            <a:r>
              <a:rPr lang="en-CA" sz="9600" dirty="0">
                <a:solidFill>
                  <a:prstClr val="black"/>
                </a:solidFill>
              </a:rPr>
              <a:t>No need to determine whether income is a Reasonable Return (or other Excluded Amount) </a:t>
            </a:r>
          </a:p>
          <a:p>
            <a:pPr marL="914400" lvl="2" indent="0">
              <a:buNone/>
            </a:pPr>
            <a:r>
              <a:rPr lang="en-CA" sz="9600" dirty="0">
                <a:solidFill>
                  <a:prstClr val="black"/>
                </a:solidFill>
              </a:rPr>
              <a:t>   </a:t>
            </a:r>
          </a:p>
          <a:p>
            <a:pPr lvl="2"/>
            <a:endParaRPr lang="en-CA" sz="11100" dirty="0"/>
          </a:p>
          <a:p>
            <a:pPr marL="914400" lvl="2" indent="0">
              <a:buNone/>
            </a:pPr>
            <a:endParaRPr lang="en-CA" sz="11100" dirty="0"/>
          </a:p>
          <a:p>
            <a:pPr marL="0" indent="0">
              <a:buNone/>
            </a:pPr>
            <a:endParaRPr lang="en-CA" sz="11100" dirty="0"/>
          </a:p>
          <a:p>
            <a:pPr marL="0" indent="0">
              <a:buNone/>
            </a:pPr>
            <a:endParaRPr lang="en-CA" dirty="0"/>
          </a:p>
          <a:p>
            <a:pPr marL="0" indent="0">
              <a:buNone/>
            </a:pPr>
            <a:r>
              <a:rPr lang="en-CA" dirty="0"/>
              <a:t> </a:t>
            </a:r>
          </a:p>
        </p:txBody>
      </p:sp>
      <p:sp>
        <p:nvSpPr>
          <p:cNvPr id="4" name="Slide Number Placeholder 3"/>
          <p:cNvSpPr>
            <a:spLocks noGrp="1"/>
          </p:cNvSpPr>
          <p:nvPr>
            <p:ph type="sldNum" sz="quarter" idx="12"/>
          </p:nvPr>
        </p:nvSpPr>
        <p:spPr/>
        <p:txBody>
          <a:bodyPr/>
          <a:lstStyle/>
          <a:p>
            <a:fld id="{5BADC73F-354B-41CD-817B-1612689EC3C5}" type="slidenum">
              <a:rPr lang="en-CA" smtClean="0"/>
              <a:t>24</a:t>
            </a:fld>
            <a:endParaRPr lang="en-CA"/>
          </a:p>
        </p:txBody>
      </p:sp>
    </p:spTree>
    <p:extLst>
      <p:ext uri="{BB962C8B-B14F-4D97-AF65-F5344CB8AC3E}">
        <p14:creationId xmlns:p14="http://schemas.microsoft.com/office/powerpoint/2010/main" val="158360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rmAutofit/>
          </a:bodyPr>
          <a:lstStyle/>
          <a:p>
            <a:pPr marL="0" indent="0">
              <a:buNone/>
            </a:pPr>
            <a:r>
              <a:rPr lang="en-CA" dirty="0"/>
              <a:t>Overview</a:t>
            </a:r>
          </a:p>
          <a:p>
            <a:r>
              <a:rPr lang="en-CA" dirty="0"/>
              <a:t>Excluded Amount includes income derived directly or indirectly from an “Excluded Business”</a:t>
            </a:r>
          </a:p>
          <a:p>
            <a:r>
              <a:rPr lang="en-CA" dirty="0"/>
              <a:t>Not subject to TOSI</a:t>
            </a:r>
          </a:p>
          <a:p>
            <a:r>
              <a:rPr lang="en-CA" dirty="0"/>
              <a:t>Applies to specified individuals age 18 and over</a:t>
            </a:r>
          </a:p>
          <a:p>
            <a:r>
              <a:rPr lang="en-CA" dirty="0"/>
              <a:t>Safe harbour added to simplify application of TOSI</a:t>
            </a:r>
          </a:p>
          <a:p>
            <a:pPr lvl="1"/>
            <a:r>
              <a:rPr lang="en-CA" sz="2800" dirty="0"/>
              <a:t>Based on bright-line test/more objective criteria</a:t>
            </a:r>
          </a:p>
          <a:p>
            <a:pPr lvl="1"/>
            <a:r>
              <a:rPr lang="en-CA" sz="2800" dirty="0"/>
              <a:t>If requirements met, not subject to TOSI regardless of amount of payment/avoids Reasonable Return test </a:t>
            </a:r>
          </a:p>
          <a:p>
            <a:pPr marL="0" lvl="0" indent="0">
              <a:buNone/>
            </a:pPr>
            <a:endParaRPr lang="en-CA" dirty="0">
              <a:solidFill>
                <a:prstClr val="black"/>
              </a:solidFill>
            </a:endParaRPr>
          </a:p>
          <a:p>
            <a:pPr lvl="1"/>
            <a:endParaRPr lang="en-CA" dirty="0"/>
          </a:p>
          <a:p>
            <a:pPr marL="0" indent="0">
              <a:buNone/>
            </a:pPr>
            <a:endParaRPr lang="en-CA" dirty="0"/>
          </a:p>
          <a:p>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25</a:t>
            </a:fld>
            <a:endParaRPr lang="en-CA"/>
          </a:p>
        </p:txBody>
      </p:sp>
    </p:spTree>
    <p:extLst>
      <p:ext uri="{BB962C8B-B14F-4D97-AF65-F5344CB8AC3E}">
        <p14:creationId xmlns:p14="http://schemas.microsoft.com/office/powerpoint/2010/main" val="239943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008" y="365125"/>
            <a:ext cx="10515600" cy="1325563"/>
          </a:xfrm>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rmAutofit lnSpcReduction="10000"/>
          </a:bodyPr>
          <a:lstStyle/>
          <a:p>
            <a:pPr marL="0" indent="0">
              <a:buNone/>
            </a:pPr>
            <a:r>
              <a:rPr lang="en-CA" dirty="0"/>
              <a:t>Definition of Excluded Business</a:t>
            </a:r>
          </a:p>
          <a:p>
            <a:r>
              <a:rPr lang="en-CA" dirty="0"/>
              <a:t>Requirements in Subsection 120.4(1)</a:t>
            </a:r>
          </a:p>
          <a:p>
            <a:pPr lvl="1"/>
            <a:r>
              <a:rPr lang="en-CA" sz="2800" dirty="0"/>
              <a:t>Specified individual is “actively engaged on a regular, continuous and substantial basis in the business” (“Actively Engaged”)</a:t>
            </a:r>
          </a:p>
          <a:p>
            <a:pPr lvl="2"/>
            <a:r>
              <a:rPr lang="en-CA" sz="2800" dirty="0"/>
              <a:t>in the taxation year the split income earned (other than Split Income that is taxable capital gain from unlisted shares or certain interests in a partnership or trust or income from certain debt obligations); </a:t>
            </a:r>
            <a:r>
              <a:rPr lang="en-CA" sz="2800" u="sng" dirty="0"/>
              <a:t>or </a:t>
            </a:r>
          </a:p>
          <a:p>
            <a:pPr lvl="2"/>
            <a:r>
              <a:rPr lang="en-CA" sz="2800" dirty="0"/>
              <a:t>in </a:t>
            </a:r>
            <a:r>
              <a:rPr lang="en-CA" sz="2800" u="sng" dirty="0"/>
              <a:t>any </a:t>
            </a:r>
            <a:r>
              <a:rPr lang="en-CA" sz="2800" dirty="0"/>
              <a:t>five prior taxation years (i.e. five years need not be consecutive)  </a:t>
            </a:r>
          </a:p>
          <a:p>
            <a:pPr marL="0" indent="0">
              <a:buNone/>
            </a:pPr>
            <a:r>
              <a:rPr lang="en-CA" dirty="0"/>
              <a:t>	</a:t>
            </a:r>
          </a:p>
          <a:p>
            <a:pPr marL="0"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26</a:t>
            </a:fld>
            <a:endParaRPr lang="en-CA"/>
          </a:p>
        </p:txBody>
      </p:sp>
    </p:spTree>
    <p:extLst>
      <p:ext uri="{BB962C8B-B14F-4D97-AF65-F5344CB8AC3E}">
        <p14:creationId xmlns:p14="http://schemas.microsoft.com/office/powerpoint/2010/main" val="149178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lstStyle/>
          <a:p>
            <a:pPr marL="0" indent="0">
              <a:buNone/>
            </a:pPr>
            <a:r>
              <a:rPr lang="en-CA" sz="3200" dirty="0"/>
              <a:t>Definition of Excluded Business (Cont’d)</a:t>
            </a:r>
          </a:p>
          <a:p>
            <a:r>
              <a:rPr lang="en-CA" sz="3200" dirty="0"/>
              <a:t>Determination of whether specified individual satisfies Actively Engaged test based on </a:t>
            </a:r>
            <a:r>
              <a:rPr lang="en-CA" sz="3200" u="sng" dirty="0"/>
              <a:t>either</a:t>
            </a:r>
            <a:r>
              <a:rPr lang="en-CA" sz="3200" dirty="0"/>
              <a:t>:</a:t>
            </a:r>
          </a:p>
          <a:p>
            <a:pPr lvl="1"/>
            <a:r>
              <a:rPr lang="en-CA" sz="3200" dirty="0"/>
              <a:t>Deeming rule – Paragraph 120.4(1.1)(a); </a:t>
            </a:r>
            <a:r>
              <a:rPr lang="en-CA" sz="3200" u="sng" dirty="0"/>
              <a:t>or</a:t>
            </a:r>
          </a:p>
          <a:p>
            <a:pPr lvl="1"/>
            <a:r>
              <a:rPr lang="en-CA" sz="3200" dirty="0"/>
              <a:t>Facts and Circumstances Test</a:t>
            </a:r>
          </a:p>
          <a:p>
            <a:pPr marL="0"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27</a:t>
            </a:fld>
            <a:endParaRPr lang="en-CA"/>
          </a:p>
        </p:txBody>
      </p:sp>
    </p:spTree>
    <p:extLst>
      <p:ext uri="{BB962C8B-B14F-4D97-AF65-F5344CB8AC3E}">
        <p14:creationId xmlns:p14="http://schemas.microsoft.com/office/powerpoint/2010/main" val="2344566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rmAutofit fontScale="92500" lnSpcReduction="10000"/>
          </a:bodyPr>
          <a:lstStyle/>
          <a:p>
            <a:pPr marL="0" indent="0">
              <a:buNone/>
            </a:pPr>
            <a:r>
              <a:rPr lang="en-CA" sz="3200" dirty="0"/>
              <a:t>Definition of Excluded Business (Cont’d)</a:t>
            </a:r>
          </a:p>
          <a:p>
            <a:r>
              <a:rPr lang="en-CA" sz="3200" dirty="0"/>
              <a:t>Meeting Actively Engaged Test:</a:t>
            </a:r>
          </a:p>
          <a:p>
            <a:pPr lvl="1"/>
            <a:r>
              <a:rPr lang="en-CA" sz="3200" dirty="0"/>
              <a:t>Deeming Rule – Paragraph 120.4(1.1)(a) </a:t>
            </a:r>
          </a:p>
          <a:p>
            <a:pPr lvl="2"/>
            <a:r>
              <a:rPr lang="en-CA" sz="3200" dirty="0"/>
              <a:t>Specified individual deemed to be Actively Engaged in a business if individual works in the business at least an average of </a:t>
            </a:r>
            <a:r>
              <a:rPr lang="en-CA" sz="3200" u="sng" dirty="0"/>
              <a:t>20 hours </a:t>
            </a:r>
            <a:r>
              <a:rPr lang="en-CA" sz="3200" dirty="0"/>
              <a:t>per week </a:t>
            </a:r>
            <a:r>
              <a:rPr lang="en-CA" sz="3200" u="sng" dirty="0"/>
              <a:t>during the period of the year </a:t>
            </a:r>
            <a:r>
              <a:rPr lang="en-CA" sz="3200" dirty="0"/>
              <a:t>in which the business operates</a:t>
            </a:r>
          </a:p>
          <a:p>
            <a:pPr lvl="3"/>
            <a:r>
              <a:rPr lang="en-CA" sz="3200" dirty="0"/>
              <a:t>Bright line test to simplify application of TOSI</a:t>
            </a:r>
          </a:p>
          <a:p>
            <a:pPr lvl="3"/>
            <a:r>
              <a:rPr lang="en-CA" sz="3200" dirty="0"/>
              <a:t>20 hour requirement need not be met throughout the taxation year (i.e. seasonal business)</a:t>
            </a:r>
          </a:p>
          <a:p>
            <a:pPr lvl="3"/>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28</a:t>
            </a:fld>
            <a:endParaRPr lang="en-CA"/>
          </a:p>
        </p:txBody>
      </p:sp>
    </p:spTree>
    <p:extLst>
      <p:ext uri="{BB962C8B-B14F-4D97-AF65-F5344CB8AC3E}">
        <p14:creationId xmlns:p14="http://schemas.microsoft.com/office/powerpoint/2010/main" val="21730375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rmAutofit/>
          </a:bodyPr>
          <a:lstStyle/>
          <a:p>
            <a:pPr marL="0" indent="0">
              <a:buNone/>
            </a:pPr>
            <a:r>
              <a:rPr lang="en-CA" dirty="0"/>
              <a:t>Definition of Excluded Business (Cont’d)</a:t>
            </a:r>
          </a:p>
          <a:p>
            <a:r>
              <a:rPr lang="en-CA" dirty="0"/>
              <a:t>Meeting Actively Engaged Test (Cont’d):</a:t>
            </a:r>
          </a:p>
          <a:p>
            <a:pPr lvl="1"/>
            <a:r>
              <a:rPr lang="en-CA" sz="2800" dirty="0"/>
              <a:t>Facts and Circumstances Test</a:t>
            </a:r>
          </a:p>
          <a:p>
            <a:pPr lvl="2"/>
            <a:r>
              <a:rPr lang="en-CA" sz="2800" dirty="0"/>
              <a:t>Specified Individual can be Actively Engaged in a business even if individual works on average less than 20 hour per week</a:t>
            </a:r>
          </a:p>
          <a:p>
            <a:pPr lvl="2"/>
            <a:r>
              <a:rPr lang="en-CA" sz="2800" dirty="0"/>
              <a:t>Based on a review of the facts and circumstances of the particular case</a:t>
            </a:r>
          </a:p>
          <a:p>
            <a:pPr lvl="2"/>
            <a:endParaRPr lang="en-CA" dirty="0"/>
          </a:p>
          <a:p>
            <a:pPr lvl="2"/>
            <a:endParaRPr lang="en-CA" dirty="0"/>
          </a:p>
          <a:p>
            <a:pPr marL="457200" lvl="1" indent="0">
              <a:buNone/>
            </a:pPr>
            <a:endParaRPr lang="en-CA" sz="3200" dirty="0"/>
          </a:p>
          <a:p>
            <a:pPr lvl="3"/>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29</a:t>
            </a:fld>
            <a:endParaRPr lang="en-CA"/>
          </a:p>
        </p:txBody>
      </p:sp>
    </p:spTree>
    <p:extLst>
      <p:ext uri="{BB962C8B-B14F-4D97-AF65-F5344CB8AC3E}">
        <p14:creationId xmlns:p14="http://schemas.microsoft.com/office/powerpoint/2010/main" val="1709388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Disclaimer</a:t>
            </a:r>
          </a:p>
        </p:txBody>
      </p:sp>
      <p:sp>
        <p:nvSpPr>
          <p:cNvPr id="3" name="Content Placeholder 2"/>
          <p:cNvSpPr>
            <a:spLocks noGrp="1"/>
          </p:cNvSpPr>
          <p:nvPr>
            <p:ph idx="1"/>
          </p:nvPr>
        </p:nvSpPr>
        <p:spPr/>
        <p:txBody>
          <a:bodyPr/>
          <a:lstStyle/>
          <a:p>
            <a:r>
              <a:rPr lang="en-CA" dirty="0"/>
              <a:t>The material is for informational purposes only and should not be considered tax advice. Any amendments to the law or relevant court decisions occurring after the publication date will not have been considered in the preparation of the information unless otherwise specified.</a:t>
            </a:r>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3</a:t>
            </a:fld>
            <a:endParaRPr lang="en-CA"/>
          </a:p>
        </p:txBody>
      </p:sp>
    </p:spTree>
    <p:extLst>
      <p:ext uri="{BB962C8B-B14F-4D97-AF65-F5344CB8AC3E}">
        <p14:creationId xmlns:p14="http://schemas.microsoft.com/office/powerpoint/2010/main" val="33186208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Autofit/>
          </a:bodyPr>
          <a:lstStyle/>
          <a:p>
            <a:pPr marL="0" indent="0">
              <a:buNone/>
            </a:pPr>
            <a:r>
              <a:rPr lang="en-CA" sz="2000" dirty="0"/>
              <a:t>Example IV: Excluded Business &amp; Operating Period of the Business</a:t>
            </a:r>
          </a:p>
          <a:p>
            <a:pPr marL="0" indent="0">
              <a:buNone/>
            </a:pPr>
            <a:r>
              <a:rPr lang="en-CA" sz="2000" dirty="0"/>
              <a:t>Facts*:</a:t>
            </a:r>
          </a:p>
          <a:p>
            <a:r>
              <a:rPr lang="en-CA" sz="2000" dirty="0" err="1"/>
              <a:t>Farmco</a:t>
            </a:r>
            <a:r>
              <a:rPr lang="en-CA" sz="2000" dirty="0"/>
              <a:t> carries on an active farming business</a:t>
            </a:r>
          </a:p>
          <a:p>
            <a:r>
              <a:rPr lang="en-CA" sz="2000" dirty="0" err="1"/>
              <a:t>Farmco’s</a:t>
            </a:r>
            <a:r>
              <a:rPr lang="en-CA" sz="2000" dirty="0"/>
              <a:t> shareholders are Father, Mother and a Family Trust for Child 1 and Child 2</a:t>
            </a:r>
          </a:p>
          <a:p>
            <a:r>
              <a:rPr lang="en-CA" sz="2000" dirty="0"/>
              <a:t>Child 1 and Child 2 are both residents of Canada and over age 18</a:t>
            </a:r>
          </a:p>
          <a:p>
            <a:r>
              <a:rPr lang="en-CA" sz="2000" dirty="0" err="1"/>
              <a:t>Farmco</a:t>
            </a:r>
            <a:r>
              <a:rPr lang="en-CA" sz="2000" dirty="0"/>
              <a:t> carries on a seasonal farming business and only operates 40 weeks per year</a:t>
            </a:r>
          </a:p>
          <a:p>
            <a:r>
              <a:rPr lang="en-CA" sz="2000" dirty="0"/>
              <a:t>Child 1 worked 40 hours per week but only for 20 weeks during the year</a:t>
            </a:r>
          </a:p>
          <a:p>
            <a:r>
              <a:rPr lang="en-CA" sz="2000" dirty="0"/>
              <a:t>Child 2 worked at least 20 hours per week for the full 40 week period during the year</a:t>
            </a:r>
          </a:p>
          <a:p>
            <a:r>
              <a:rPr lang="en-CA" sz="2000" dirty="0" err="1"/>
              <a:t>Opco</a:t>
            </a:r>
            <a:r>
              <a:rPr lang="en-CA" sz="2000" dirty="0"/>
              <a:t> pays a dividend to Family Trust which is distributed by Family Trust to Child 1 and Child 2 </a:t>
            </a:r>
          </a:p>
          <a:p>
            <a:pPr marL="0" lvl="0" indent="0">
              <a:buNone/>
            </a:pPr>
            <a:r>
              <a:rPr lang="en-CA" sz="1800" dirty="0">
                <a:solidFill>
                  <a:prstClr val="black"/>
                </a:solidFill>
              </a:rPr>
              <a:t>*Based on Example 4A in </a:t>
            </a:r>
            <a:r>
              <a:rPr lang="en-CA" sz="1800" i="1" dirty="0">
                <a:solidFill>
                  <a:prstClr val="black"/>
                </a:solidFill>
              </a:rPr>
              <a:t>Guidance on the application of the split income rules for adults</a:t>
            </a:r>
          </a:p>
          <a:p>
            <a:pPr marL="457200" lvl="1" indent="0">
              <a:buNone/>
            </a:pPr>
            <a:r>
              <a:rPr lang="en-CA" sz="2000" dirty="0"/>
              <a:t> </a:t>
            </a:r>
          </a:p>
          <a:p>
            <a:endParaRPr lang="en-CA" sz="2400" dirty="0"/>
          </a:p>
        </p:txBody>
      </p:sp>
      <p:sp>
        <p:nvSpPr>
          <p:cNvPr id="4" name="Slide Number Placeholder 3"/>
          <p:cNvSpPr>
            <a:spLocks noGrp="1"/>
          </p:cNvSpPr>
          <p:nvPr>
            <p:ph type="sldNum" sz="quarter" idx="12"/>
          </p:nvPr>
        </p:nvSpPr>
        <p:spPr/>
        <p:txBody>
          <a:bodyPr/>
          <a:lstStyle/>
          <a:p>
            <a:fld id="{5BADC73F-354B-41CD-817B-1612689EC3C5}" type="slidenum">
              <a:rPr lang="en-CA" smtClean="0"/>
              <a:t>30</a:t>
            </a:fld>
            <a:endParaRPr lang="en-CA"/>
          </a:p>
        </p:txBody>
      </p:sp>
    </p:spTree>
    <p:extLst>
      <p:ext uri="{BB962C8B-B14F-4D97-AF65-F5344CB8AC3E}">
        <p14:creationId xmlns:p14="http://schemas.microsoft.com/office/powerpoint/2010/main" val="40033849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a:xfrm>
            <a:off x="838200" y="1690688"/>
            <a:ext cx="10515600" cy="4351338"/>
          </a:xfrm>
        </p:spPr>
        <p:txBody>
          <a:bodyPr/>
          <a:lstStyle/>
          <a:p>
            <a:pPr marL="0" indent="0">
              <a:buNone/>
            </a:pPr>
            <a:r>
              <a:rPr lang="en-CA" dirty="0"/>
              <a:t>Example IV: Excluded Business (Cont’d)</a:t>
            </a:r>
          </a:p>
          <a:p>
            <a:pPr marL="0" indent="0">
              <a:buNone/>
            </a:pPr>
            <a:endParaRPr lang="en-CA" dirty="0"/>
          </a:p>
          <a:p>
            <a:pPr marL="0" indent="0">
              <a:buNone/>
            </a:pPr>
            <a:r>
              <a:rPr lang="en-CA" dirty="0"/>
              <a:t>					                                                </a:t>
            </a:r>
          </a:p>
          <a:p>
            <a:pPr marL="0" indent="0">
              <a:buNone/>
            </a:pPr>
            <a:r>
              <a:rPr lang="en-CA" sz="1800" dirty="0"/>
              <a:t>									Trust Distributions</a:t>
            </a:r>
          </a:p>
          <a:p>
            <a:pPr marL="0" indent="0">
              <a:buNone/>
            </a:pPr>
            <a:endParaRPr lang="en-CA" sz="1800" dirty="0"/>
          </a:p>
          <a:p>
            <a:pPr marL="0" indent="0">
              <a:buNone/>
            </a:pPr>
            <a:r>
              <a:rPr lang="en-CA" sz="1800" dirty="0"/>
              <a:t>							Dividend	</a:t>
            </a:r>
            <a:r>
              <a:rPr lang="en-CA" dirty="0"/>
              <a:t> </a:t>
            </a:r>
          </a:p>
        </p:txBody>
      </p:sp>
      <p:sp>
        <p:nvSpPr>
          <p:cNvPr id="4" name="Rectangle 3"/>
          <p:cNvSpPr/>
          <p:nvPr/>
        </p:nvSpPr>
        <p:spPr>
          <a:xfrm>
            <a:off x="5334000" y="4374674"/>
            <a:ext cx="1524000" cy="807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err="1"/>
              <a:t>Farmco</a:t>
            </a:r>
            <a:endParaRPr lang="en-CA" dirty="0"/>
          </a:p>
        </p:txBody>
      </p:sp>
      <p:sp>
        <p:nvSpPr>
          <p:cNvPr id="5" name="Oval 4"/>
          <p:cNvSpPr/>
          <p:nvPr/>
        </p:nvSpPr>
        <p:spPr>
          <a:xfrm>
            <a:off x="2742723" y="2772728"/>
            <a:ext cx="11430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Father</a:t>
            </a:r>
          </a:p>
        </p:txBody>
      </p:sp>
      <p:sp>
        <p:nvSpPr>
          <p:cNvPr id="6" name="Isosceles Triangle 5"/>
          <p:cNvSpPr/>
          <p:nvPr/>
        </p:nvSpPr>
        <p:spPr>
          <a:xfrm>
            <a:off x="5855970" y="2413636"/>
            <a:ext cx="2796540" cy="108934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Family Trust</a:t>
            </a:r>
          </a:p>
        </p:txBody>
      </p:sp>
      <p:sp>
        <p:nvSpPr>
          <p:cNvPr id="7" name="Oval 6"/>
          <p:cNvSpPr/>
          <p:nvPr/>
        </p:nvSpPr>
        <p:spPr>
          <a:xfrm>
            <a:off x="8652510" y="2007576"/>
            <a:ext cx="9906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Child1</a:t>
            </a:r>
          </a:p>
        </p:txBody>
      </p:sp>
      <p:cxnSp>
        <p:nvCxnSpPr>
          <p:cNvPr id="9" name="Straight Connector 8"/>
          <p:cNvCxnSpPr>
            <a:stCxn id="5" idx="4"/>
            <a:endCxn id="4" idx="0"/>
          </p:cNvCxnSpPr>
          <p:nvPr/>
        </p:nvCxnSpPr>
        <p:spPr>
          <a:xfrm>
            <a:off x="3314223" y="3687128"/>
            <a:ext cx="2781777" cy="68754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6" idx="3"/>
            <a:endCxn id="4" idx="0"/>
          </p:cNvCxnSpPr>
          <p:nvPr/>
        </p:nvCxnSpPr>
        <p:spPr>
          <a:xfrm flipH="1">
            <a:off x="6096000" y="3502978"/>
            <a:ext cx="1158240" cy="8716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8146946" y="2909097"/>
            <a:ext cx="833437" cy="565865"/>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6553677" y="3515841"/>
            <a:ext cx="1107278" cy="797477"/>
          </a:xfrm>
          <a:prstGeom prst="straightConnector1">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4980805" y="5474277"/>
            <a:ext cx="212651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Farm Assets/Cash</a:t>
            </a:r>
          </a:p>
        </p:txBody>
      </p:sp>
      <p:sp>
        <p:nvSpPr>
          <p:cNvPr id="14" name="Oval 13"/>
          <p:cNvSpPr/>
          <p:nvPr/>
        </p:nvSpPr>
        <p:spPr>
          <a:xfrm>
            <a:off x="4343400" y="2772728"/>
            <a:ext cx="11430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Mother</a:t>
            </a:r>
          </a:p>
        </p:txBody>
      </p:sp>
      <p:sp>
        <p:nvSpPr>
          <p:cNvPr id="17" name="Oval 16"/>
          <p:cNvSpPr/>
          <p:nvPr/>
        </p:nvSpPr>
        <p:spPr>
          <a:xfrm>
            <a:off x="9744075" y="2042729"/>
            <a:ext cx="9906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Child2</a:t>
            </a:r>
          </a:p>
        </p:txBody>
      </p:sp>
      <p:cxnSp>
        <p:nvCxnSpPr>
          <p:cNvPr id="18" name="Straight Arrow Connector 17"/>
          <p:cNvCxnSpPr/>
          <p:nvPr/>
        </p:nvCxnSpPr>
        <p:spPr>
          <a:xfrm flipV="1">
            <a:off x="8452776" y="2909097"/>
            <a:ext cx="1344347" cy="40370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933950" y="3709157"/>
            <a:ext cx="1150142" cy="665517"/>
          </a:xfrm>
          <a:prstGeom prst="line">
            <a:avLst/>
          </a:prstGeom>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5BADC73F-354B-41CD-817B-1612689EC3C5}" type="slidenum">
              <a:rPr lang="en-CA" smtClean="0"/>
              <a:t>31</a:t>
            </a:fld>
            <a:endParaRPr lang="en-CA"/>
          </a:p>
        </p:txBody>
      </p:sp>
    </p:spTree>
    <p:extLst>
      <p:ext uri="{BB962C8B-B14F-4D97-AF65-F5344CB8AC3E}">
        <p14:creationId xmlns:p14="http://schemas.microsoft.com/office/powerpoint/2010/main" val="42241301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Autofit/>
          </a:bodyPr>
          <a:lstStyle/>
          <a:p>
            <a:pPr marL="0" indent="0">
              <a:buNone/>
            </a:pPr>
            <a:r>
              <a:rPr lang="en-CA" sz="1800" dirty="0"/>
              <a:t>Example IV: Excluded Business &amp; Operating Period of the Business (Cont’d)</a:t>
            </a:r>
          </a:p>
          <a:p>
            <a:pPr marL="0" indent="0">
              <a:buNone/>
            </a:pPr>
            <a:r>
              <a:rPr lang="en-CA" sz="1800" dirty="0"/>
              <a:t>Conclusion:</a:t>
            </a:r>
          </a:p>
          <a:p>
            <a:pPr marL="0" indent="0">
              <a:buNone/>
            </a:pPr>
            <a:r>
              <a:rPr lang="en-CA" sz="1800" dirty="0"/>
              <a:t>Dividends received by Child 1 and Child 2 are not subject to TOSI</a:t>
            </a:r>
          </a:p>
          <a:p>
            <a:pPr marL="0" indent="0">
              <a:buNone/>
            </a:pPr>
            <a:r>
              <a:rPr lang="en-CA" sz="1800" dirty="0"/>
              <a:t>Analysis:</a:t>
            </a:r>
          </a:p>
          <a:p>
            <a:r>
              <a:rPr lang="en-CA" sz="1800" dirty="0"/>
              <a:t>Is the income Split Income? Yes</a:t>
            </a:r>
          </a:p>
          <a:p>
            <a:pPr lvl="1"/>
            <a:r>
              <a:rPr lang="en-CA" sz="1800" dirty="0"/>
              <a:t>Child 1 and Child 2 are Specified Individuals</a:t>
            </a:r>
          </a:p>
          <a:p>
            <a:pPr lvl="1"/>
            <a:r>
              <a:rPr lang="en-CA" sz="1800" dirty="0"/>
              <a:t>Income is dividend on unlisted (private corporation) shares</a:t>
            </a:r>
          </a:p>
          <a:p>
            <a:pPr lvl="1"/>
            <a:r>
              <a:rPr lang="en-CA" sz="1800" dirty="0"/>
              <a:t>Derived directly or indirectly from a Related Business</a:t>
            </a:r>
          </a:p>
          <a:p>
            <a:r>
              <a:rPr lang="en-CA" sz="1800" dirty="0"/>
              <a:t>Is the income in another category of Excluded Amount? Yes</a:t>
            </a:r>
          </a:p>
          <a:p>
            <a:pPr lvl="1"/>
            <a:r>
              <a:rPr lang="en-CA" sz="1800" dirty="0"/>
              <a:t>Dividend is derived directly or indirectly from an Excluded Business</a:t>
            </a:r>
          </a:p>
          <a:p>
            <a:pPr lvl="1"/>
            <a:r>
              <a:rPr lang="en-CA" sz="1800" dirty="0"/>
              <a:t>Child 1 and Child 2 deemed to be Actively Engaged in the business (i.e. work on average 20 hours per week during the 40 week period during which </a:t>
            </a:r>
            <a:r>
              <a:rPr lang="en-CA" sz="1800" dirty="0" err="1"/>
              <a:t>Farmco</a:t>
            </a:r>
            <a:r>
              <a:rPr lang="en-CA" sz="1800" dirty="0"/>
              <a:t> operates its business) </a:t>
            </a:r>
          </a:p>
          <a:p>
            <a:pPr lvl="0"/>
            <a:r>
              <a:rPr lang="en-CA" sz="1800" dirty="0">
                <a:solidFill>
                  <a:prstClr val="black"/>
                </a:solidFill>
              </a:rPr>
              <a:t>No need to determine whether income is a Reasonable Return </a:t>
            </a:r>
            <a:endParaRPr lang="en-CA" sz="1800" dirty="0"/>
          </a:p>
          <a:p>
            <a:pPr marL="0" indent="0">
              <a:buNone/>
            </a:pPr>
            <a:endParaRPr lang="en-CA" sz="2000" dirty="0"/>
          </a:p>
        </p:txBody>
      </p:sp>
      <p:sp>
        <p:nvSpPr>
          <p:cNvPr id="4" name="Slide Number Placeholder 3"/>
          <p:cNvSpPr>
            <a:spLocks noGrp="1"/>
          </p:cNvSpPr>
          <p:nvPr>
            <p:ph type="sldNum" sz="quarter" idx="12"/>
          </p:nvPr>
        </p:nvSpPr>
        <p:spPr/>
        <p:txBody>
          <a:bodyPr/>
          <a:lstStyle/>
          <a:p>
            <a:fld id="{5BADC73F-354B-41CD-817B-1612689EC3C5}" type="slidenum">
              <a:rPr lang="en-CA" smtClean="0"/>
              <a:t>32</a:t>
            </a:fld>
            <a:endParaRPr lang="en-CA"/>
          </a:p>
        </p:txBody>
      </p:sp>
    </p:spTree>
    <p:extLst>
      <p:ext uri="{BB962C8B-B14F-4D97-AF65-F5344CB8AC3E}">
        <p14:creationId xmlns:p14="http://schemas.microsoft.com/office/powerpoint/2010/main" val="32889230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rmAutofit fontScale="92500" lnSpcReduction="10000"/>
          </a:bodyPr>
          <a:lstStyle/>
          <a:p>
            <a:pPr marL="0" indent="0">
              <a:buNone/>
            </a:pPr>
            <a:r>
              <a:rPr lang="en-CA" dirty="0"/>
              <a:t>Example V: Excluded Business &amp; Prior 5 Year Test </a:t>
            </a:r>
          </a:p>
          <a:p>
            <a:pPr marL="0" indent="0">
              <a:buNone/>
            </a:pPr>
            <a:r>
              <a:rPr lang="en-CA" dirty="0"/>
              <a:t>Facts:</a:t>
            </a:r>
          </a:p>
          <a:p>
            <a:r>
              <a:rPr lang="en-CA" dirty="0"/>
              <a:t>Same as Example IV except that during the year, Child 2 took the summer off and did not work on average 20 hours per week for the 40 weeks operating period of the business </a:t>
            </a:r>
          </a:p>
          <a:p>
            <a:r>
              <a:rPr lang="en-CA" dirty="0"/>
              <a:t>Child 2 has worked on average more than 20 hours per week for the last 6 of the last 7 years</a:t>
            </a:r>
          </a:p>
          <a:p>
            <a:r>
              <a:rPr lang="en-CA" dirty="0"/>
              <a:t>Child 2 receives the same dividend from </a:t>
            </a:r>
            <a:r>
              <a:rPr lang="en-CA" dirty="0" err="1"/>
              <a:t>Farmco</a:t>
            </a:r>
            <a:r>
              <a:rPr lang="en-CA" dirty="0"/>
              <a:t> for the year</a:t>
            </a:r>
          </a:p>
          <a:p>
            <a:pPr marL="0" indent="0">
              <a:buNone/>
            </a:pPr>
            <a:endParaRPr lang="en-CA" dirty="0"/>
          </a:p>
          <a:p>
            <a:pPr marL="0" indent="0">
              <a:buNone/>
            </a:pPr>
            <a:r>
              <a:rPr lang="en-CA" dirty="0"/>
              <a:t>     </a:t>
            </a:r>
          </a:p>
        </p:txBody>
      </p:sp>
      <p:sp>
        <p:nvSpPr>
          <p:cNvPr id="4" name="Slide Number Placeholder 3"/>
          <p:cNvSpPr>
            <a:spLocks noGrp="1"/>
          </p:cNvSpPr>
          <p:nvPr>
            <p:ph type="sldNum" sz="quarter" idx="12"/>
          </p:nvPr>
        </p:nvSpPr>
        <p:spPr/>
        <p:txBody>
          <a:bodyPr/>
          <a:lstStyle/>
          <a:p>
            <a:fld id="{5BADC73F-354B-41CD-817B-1612689EC3C5}" type="slidenum">
              <a:rPr lang="en-CA" smtClean="0"/>
              <a:t>33</a:t>
            </a:fld>
            <a:endParaRPr lang="en-CA"/>
          </a:p>
        </p:txBody>
      </p:sp>
    </p:spTree>
    <p:extLst>
      <p:ext uri="{BB962C8B-B14F-4D97-AF65-F5344CB8AC3E}">
        <p14:creationId xmlns:p14="http://schemas.microsoft.com/office/powerpoint/2010/main" val="34184682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Autofit/>
          </a:bodyPr>
          <a:lstStyle/>
          <a:p>
            <a:pPr marL="0" indent="0">
              <a:buNone/>
            </a:pPr>
            <a:r>
              <a:rPr lang="en-CA" sz="1800" dirty="0"/>
              <a:t>Example V: Excluded Business &amp; Prior 5 Year Test (Cont’d)</a:t>
            </a:r>
          </a:p>
          <a:p>
            <a:pPr marL="0" indent="0">
              <a:buNone/>
            </a:pPr>
            <a:r>
              <a:rPr lang="en-CA" sz="1800" dirty="0"/>
              <a:t>Conclusion:</a:t>
            </a:r>
          </a:p>
          <a:p>
            <a:pPr marL="0" indent="0">
              <a:buNone/>
            </a:pPr>
            <a:r>
              <a:rPr lang="en-CA" sz="1800" dirty="0"/>
              <a:t>Dividends received by Child 2 are not subject to TOSI</a:t>
            </a:r>
          </a:p>
          <a:p>
            <a:pPr marL="0" indent="0">
              <a:buNone/>
            </a:pPr>
            <a:r>
              <a:rPr lang="en-CA" sz="1800" dirty="0"/>
              <a:t>Analysis:</a:t>
            </a:r>
          </a:p>
          <a:p>
            <a:r>
              <a:rPr lang="en-CA" sz="1800" dirty="0"/>
              <a:t>Is the income Split Income? Yes</a:t>
            </a:r>
          </a:p>
          <a:p>
            <a:pPr lvl="1"/>
            <a:r>
              <a:rPr lang="en-CA" sz="1800" dirty="0"/>
              <a:t>Child 2 is a specified individual</a:t>
            </a:r>
          </a:p>
          <a:p>
            <a:pPr lvl="1"/>
            <a:r>
              <a:rPr lang="en-CA" sz="1800" dirty="0"/>
              <a:t>Income is dividend on unlisted (private corporation) shares</a:t>
            </a:r>
          </a:p>
          <a:p>
            <a:pPr lvl="1"/>
            <a:r>
              <a:rPr lang="en-CA" sz="1800" dirty="0"/>
              <a:t>Derived directly or indirectly from a related business</a:t>
            </a:r>
          </a:p>
          <a:p>
            <a:r>
              <a:rPr lang="en-CA" sz="1800" dirty="0"/>
              <a:t>Is the income in another category of Excluded Amount? Yes</a:t>
            </a:r>
          </a:p>
          <a:p>
            <a:pPr lvl="1"/>
            <a:r>
              <a:rPr lang="en-CA" sz="1800" dirty="0"/>
              <a:t>Dividend is derived directly or indirectly from an “Excluded Business”</a:t>
            </a:r>
          </a:p>
          <a:p>
            <a:pPr lvl="1"/>
            <a:r>
              <a:rPr lang="en-CA" sz="1800" dirty="0"/>
              <a:t>Child 2 not deemed to be  Actively Engaged in the business in the taxation year but met the test in any 5 prior taxation years</a:t>
            </a:r>
          </a:p>
          <a:p>
            <a:pPr lvl="0"/>
            <a:r>
              <a:rPr lang="en-CA" sz="1800" dirty="0">
                <a:solidFill>
                  <a:prstClr val="black"/>
                </a:solidFill>
              </a:rPr>
              <a:t>No need to determine whether income is a Reasonable Return </a:t>
            </a:r>
            <a:endParaRPr lang="en-CA" sz="1800" dirty="0"/>
          </a:p>
          <a:p>
            <a:pPr marL="0" indent="0">
              <a:buNone/>
            </a:pPr>
            <a:endParaRPr lang="en-CA" sz="2000" dirty="0"/>
          </a:p>
        </p:txBody>
      </p:sp>
      <p:sp>
        <p:nvSpPr>
          <p:cNvPr id="4" name="Slide Number Placeholder 3"/>
          <p:cNvSpPr>
            <a:spLocks noGrp="1"/>
          </p:cNvSpPr>
          <p:nvPr>
            <p:ph type="sldNum" sz="quarter" idx="12"/>
          </p:nvPr>
        </p:nvSpPr>
        <p:spPr/>
        <p:txBody>
          <a:bodyPr/>
          <a:lstStyle/>
          <a:p>
            <a:fld id="{5BADC73F-354B-41CD-817B-1612689EC3C5}" type="slidenum">
              <a:rPr lang="en-CA" smtClean="0"/>
              <a:t>34</a:t>
            </a:fld>
            <a:endParaRPr lang="en-CA"/>
          </a:p>
        </p:txBody>
      </p:sp>
    </p:spTree>
    <p:extLst>
      <p:ext uri="{BB962C8B-B14F-4D97-AF65-F5344CB8AC3E}">
        <p14:creationId xmlns:p14="http://schemas.microsoft.com/office/powerpoint/2010/main" val="2766890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rmAutofit fontScale="85000" lnSpcReduction="20000"/>
          </a:bodyPr>
          <a:lstStyle/>
          <a:p>
            <a:pPr marL="0" indent="0">
              <a:buNone/>
            </a:pPr>
            <a:r>
              <a:rPr lang="en-CA" dirty="0"/>
              <a:t>Example VI: Excluded Business &amp; Multiple Businesses</a:t>
            </a:r>
          </a:p>
          <a:p>
            <a:pPr marL="0" indent="0">
              <a:buNone/>
            </a:pPr>
            <a:r>
              <a:rPr lang="en-CA" dirty="0"/>
              <a:t>Facts:*</a:t>
            </a:r>
          </a:p>
          <a:p>
            <a:r>
              <a:rPr lang="en-CA" dirty="0"/>
              <a:t>Spouse A owns non-voting preferred shares of </a:t>
            </a:r>
            <a:r>
              <a:rPr lang="en-CA" dirty="0" err="1"/>
              <a:t>Opco</a:t>
            </a:r>
            <a:endParaRPr lang="en-CA" dirty="0"/>
          </a:p>
          <a:p>
            <a:r>
              <a:rPr lang="en-CA" dirty="0"/>
              <a:t>Spouse B owns all of the common shares of </a:t>
            </a:r>
            <a:r>
              <a:rPr lang="en-CA" dirty="0" err="1"/>
              <a:t>Opco</a:t>
            </a:r>
            <a:endParaRPr lang="en-CA" dirty="0"/>
          </a:p>
          <a:p>
            <a:r>
              <a:rPr lang="en-CA" dirty="0"/>
              <a:t>Spouse A and Spouse B are Specified Individuals</a:t>
            </a:r>
          </a:p>
          <a:p>
            <a:r>
              <a:rPr lang="en-CA" dirty="0" err="1"/>
              <a:t>Opco</a:t>
            </a:r>
            <a:r>
              <a:rPr lang="en-CA" dirty="0"/>
              <a:t> carries on a construction business and a property management business</a:t>
            </a:r>
          </a:p>
          <a:p>
            <a:r>
              <a:rPr lang="en-CA" dirty="0"/>
              <a:t>Spouse A has worked on average more than 20 hours per week for the property management business since incorporation (last 10 years)</a:t>
            </a:r>
          </a:p>
          <a:p>
            <a:r>
              <a:rPr lang="en-CA" dirty="0"/>
              <a:t>Spouse A not Actively Engaged in the construction business</a:t>
            </a:r>
          </a:p>
          <a:p>
            <a:r>
              <a:rPr lang="en-CA" dirty="0" err="1"/>
              <a:t>Opco</a:t>
            </a:r>
            <a:r>
              <a:rPr lang="en-CA" dirty="0"/>
              <a:t> pays a dividend to Spouse A   </a:t>
            </a:r>
          </a:p>
          <a:p>
            <a:pPr marL="0" indent="0">
              <a:buNone/>
            </a:pPr>
            <a:r>
              <a:rPr lang="en-CA" dirty="0"/>
              <a:t>*</a:t>
            </a:r>
            <a:r>
              <a:rPr lang="en-CA" sz="2100" dirty="0"/>
              <a:t>Based on example in correspondence from CRA to Canadian Federation of Independent Business dated May 25, 2018</a:t>
            </a:r>
          </a:p>
        </p:txBody>
      </p:sp>
      <p:sp>
        <p:nvSpPr>
          <p:cNvPr id="4" name="Slide Number Placeholder 3"/>
          <p:cNvSpPr>
            <a:spLocks noGrp="1"/>
          </p:cNvSpPr>
          <p:nvPr>
            <p:ph type="sldNum" sz="quarter" idx="12"/>
          </p:nvPr>
        </p:nvSpPr>
        <p:spPr/>
        <p:txBody>
          <a:bodyPr/>
          <a:lstStyle/>
          <a:p>
            <a:fld id="{5BADC73F-354B-41CD-817B-1612689EC3C5}" type="slidenum">
              <a:rPr lang="en-CA" smtClean="0"/>
              <a:t>35</a:t>
            </a:fld>
            <a:endParaRPr lang="en-CA"/>
          </a:p>
        </p:txBody>
      </p:sp>
    </p:spTree>
    <p:extLst>
      <p:ext uri="{BB962C8B-B14F-4D97-AF65-F5344CB8AC3E}">
        <p14:creationId xmlns:p14="http://schemas.microsoft.com/office/powerpoint/2010/main" val="37118520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noAutofit/>
          </a:bodyPr>
          <a:lstStyle/>
          <a:p>
            <a:pPr marL="0" indent="0">
              <a:buNone/>
            </a:pPr>
            <a:r>
              <a:rPr lang="en-CA" sz="1400" dirty="0"/>
              <a:t>Example VI: Excluded Business &amp; Multiple Business (Cont’d)</a:t>
            </a:r>
          </a:p>
          <a:p>
            <a:pPr marL="0" indent="0">
              <a:buNone/>
            </a:pPr>
            <a:r>
              <a:rPr lang="en-CA" sz="1400" dirty="0"/>
              <a:t>Conclusion:</a:t>
            </a:r>
          </a:p>
          <a:p>
            <a:pPr marL="0" indent="0">
              <a:buNone/>
            </a:pPr>
            <a:r>
              <a:rPr lang="en-CA" sz="1400" dirty="0"/>
              <a:t>Any dividends derived directly or indirectly from property management business are not subject to TOSI</a:t>
            </a:r>
          </a:p>
          <a:p>
            <a:pPr marL="0" indent="0">
              <a:buNone/>
            </a:pPr>
            <a:r>
              <a:rPr lang="en-CA" sz="1400" dirty="0"/>
              <a:t>Analysis:</a:t>
            </a:r>
          </a:p>
          <a:p>
            <a:r>
              <a:rPr lang="en-CA" sz="1400" dirty="0"/>
              <a:t>Is the income Split Income? Yes</a:t>
            </a:r>
          </a:p>
          <a:p>
            <a:pPr lvl="1"/>
            <a:r>
              <a:rPr lang="en-CA" sz="1400" dirty="0"/>
              <a:t>Spouse A is a specified individual</a:t>
            </a:r>
          </a:p>
          <a:p>
            <a:pPr lvl="1"/>
            <a:r>
              <a:rPr lang="en-CA" sz="1400" dirty="0"/>
              <a:t>Income is dividend on unlisted (private corporation) shares</a:t>
            </a:r>
          </a:p>
          <a:p>
            <a:pPr lvl="1"/>
            <a:r>
              <a:rPr lang="en-CA" sz="1400" dirty="0"/>
              <a:t>Derived directly or indirectly from a Related Business</a:t>
            </a:r>
          </a:p>
          <a:p>
            <a:r>
              <a:rPr lang="en-CA" sz="1400" dirty="0"/>
              <a:t>Is the income in another category of Excluded Amount? Yes, in the case of property management business</a:t>
            </a:r>
          </a:p>
          <a:p>
            <a:pPr lvl="1"/>
            <a:r>
              <a:rPr lang="en-CA" sz="1400" dirty="0"/>
              <a:t>Dividend is derived directly or indirectly from an “Excluded Business”</a:t>
            </a:r>
          </a:p>
          <a:p>
            <a:pPr lvl="1"/>
            <a:r>
              <a:rPr lang="en-CA" sz="1400" dirty="0"/>
              <a:t>Spouse A deemed to be Actively Engaged in the property management business in the taxation year (meets 20 hour test)</a:t>
            </a:r>
          </a:p>
          <a:p>
            <a:pPr lvl="0"/>
            <a:r>
              <a:rPr lang="en-CA" sz="1400" dirty="0">
                <a:solidFill>
                  <a:prstClr val="black"/>
                </a:solidFill>
              </a:rPr>
              <a:t>Any dividend to Spouse A from construction business not from an Excluded Business</a:t>
            </a:r>
          </a:p>
          <a:p>
            <a:pPr lvl="1"/>
            <a:r>
              <a:rPr lang="en-CA" sz="1400" dirty="0">
                <a:solidFill>
                  <a:prstClr val="black"/>
                </a:solidFill>
              </a:rPr>
              <a:t>Does another category of Excluded Amount apply?</a:t>
            </a:r>
          </a:p>
          <a:p>
            <a:pPr lvl="2"/>
            <a:r>
              <a:rPr lang="en-CA" sz="1400" dirty="0">
                <a:solidFill>
                  <a:prstClr val="black"/>
                </a:solidFill>
              </a:rPr>
              <a:t>For example, is the dividend income from excluded shares? </a:t>
            </a:r>
          </a:p>
          <a:p>
            <a:pPr lvl="0"/>
            <a:r>
              <a:rPr lang="en-CA" sz="1400" dirty="0">
                <a:solidFill>
                  <a:prstClr val="black"/>
                </a:solidFill>
              </a:rPr>
              <a:t>Tracking business from which dividend paid?</a:t>
            </a:r>
          </a:p>
          <a:p>
            <a:pPr marL="914400" lvl="2" indent="0">
              <a:buNone/>
            </a:pPr>
            <a:endParaRPr lang="en-CA" sz="1600" dirty="0">
              <a:solidFill>
                <a:prstClr val="black"/>
              </a:solidFill>
            </a:endParaRPr>
          </a:p>
          <a:p>
            <a:pPr marL="457200" lvl="1" indent="0">
              <a:buNone/>
            </a:pPr>
            <a:r>
              <a:rPr lang="en-CA" sz="1600" dirty="0"/>
              <a:t> </a:t>
            </a:r>
          </a:p>
          <a:p>
            <a:pPr lvl="0"/>
            <a:endParaRPr lang="en-CA" sz="1800" dirty="0"/>
          </a:p>
          <a:p>
            <a:pPr marL="0" indent="0">
              <a:buNone/>
            </a:pPr>
            <a:endParaRPr lang="en-CA" sz="2000" dirty="0"/>
          </a:p>
        </p:txBody>
      </p:sp>
      <p:sp>
        <p:nvSpPr>
          <p:cNvPr id="4" name="Slide Number Placeholder 3"/>
          <p:cNvSpPr>
            <a:spLocks noGrp="1"/>
          </p:cNvSpPr>
          <p:nvPr>
            <p:ph type="sldNum" sz="quarter" idx="12"/>
          </p:nvPr>
        </p:nvSpPr>
        <p:spPr/>
        <p:txBody>
          <a:bodyPr/>
          <a:lstStyle/>
          <a:p>
            <a:fld id="{5BADC73F-354B-41CD-817B-1612689EC3C5}" type="slidenum">
              <a:rPr lang="en-CA" smtClean="0"/>
              <a:t>36</a:t>
            </a:fld>
            <a:endParaRPr lang="en-CA"/>
          </a:p>
        </p:txBody>
      </p:sp>
    </p:spTree>
    <p:extLst>
      <p:ext uri="{BB962C8B-B14F-4D97-AF65-F5344CB8AC3E}">
        <p14:creationId xmlns:p14="http://schemas.microsoft.com/office/powerpoint/2010/main" val="16897078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CA" sz="3600" dirty="0"/>
              <a:t>Key Additions to “Excluded Amount”</a:t>
            </a:r>
            <a:br>
              <a:rPr lang="en-CA" sz="3600" dirty="0"/>
            </a:br>
            <a:r>
              <a:rPr lang="en-CA" sz="3600" dirty="0"/>
              <a:t>“Excluded Business”</a:t>
            </a:r>
            <a:br>
              <a:rPr lang="en-CA" sz="3600" dirty="0"/>
            </a:br>
            <a:r>
              <a:rPr lang="en-CA" sz="3600" dirty="0"/>
              <a:t>Multiple Businesses - Streaming</a:t>
            </a:r>
          </a:p>
        </p:txBody>
      </p:sp>
      <p:sp>
        <p:nvSpPr>
          <p:cNvPr id="3" name="Content Placeholder 2"/>
          <p:cNvSpPr>
            <a:spLocks noGrp="1"/>
          </p:cNvSpPr>
          <p:nvPr>
            <p:ph idx="1"/>
          </p:nvPr>
        </p:nvSpPr>
        <p:spPr/>
        <p:txBody>
          <a:bodyPr>
            <a:normAutofit/>
          </a:bodyPr>
          <a:lstStyle/>
          <a:p>
            <a:r>
              <a:rPr lang="en-CA" dirty="0"/>
              <a:t>Where dividends are derived from income earned in more than one business in a corporation – ensuring dividends paid to a specified individual are sourced from the business in which the individual is actively engaged</a:t>
            </a:r>
          </a:p>
          <a:p>
            <a:r>
              <a:rPr lang="en-CA" dirty="0"/>
              <a:t>Issues to consider</a:t>
            </a:r>
          </a:p>
          <a:p>
            <a:pPr lvl="1"/>
            <a:r>
              <a:rPr lang="en-CA" dirty="0"/>
              <a:t>Single vs separate businesses – paragraph 3 of IT206R</a:t>
            </a:r>
          </a:p>
          <a:p>
            <a:pPr lvl="1"/>
            <a:r>
              <a:rPr lang="en-CA" dirty="0"/>
              <a:t>Dividends paid annually as opposed to periodically</a:t>
            </a:r>
          </a:p>
          <a:p>
            <a:r>
              <a:rPr lang="en-CA" dirty="0"/>
              <a:t>Particular situations</a:t>
            </a:r>
          </a:p>
          <a:p>
            <a:pPr lvl="1"/>
            <a:r>
              <a:rPr lang="en-CA" dirty="0"/>
              <a:t>Loss businesses</a:t>
            </a:r>
          </a:p>
          <a:p>
            <a:pPr lvl="1"/>
            <a:r>
              <a:rPr lang="en-CA" dirty="0"/>
              <a:t>Large dividends exceeding earnings in recent years</a:t>
            </a:r>
          </a:p>
          <a:p>
            <a:pPr marL="457200" lvl="1"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37</a:t>
            </a:fld>
            <a:endParaRPr lang="en-CA"/>
          </a:p>
        </p:txBody>
      </p:sp>
    </p:spTree>
    <p:extLst>
      <p:ext uri="{BB962C8B-B14F-4D97-AF65-F5344CB8AC3E}">
        <p14:creationId xmlns:p14="http://schemas.microsoft.com/office/powerpoint/2010/main" val="31470493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Business”</a:t>
            </a:r>
          </a:p>
        </p:txBody>
      </p:sp>
      <p:sp>
        <p:nvSpPr>
          <p:cNvPr id="3" name="Content Placeholder 2"/>
          <p:cNvSpPr>
            <a:spLocks noGrp="1"/>
          </p:cNvSpPr>
          <p:nvPr>
            <p:ph idx="1"/>
          </p:nvPr>
        </p:nvSpPr>
        <p:spPr/>
        <p:txBody>
          <a:bodyPr/>
          <a:lstStyle/>
          <a:p>
            <a:pPr marL="0" indent="0">
              <a:buNone/>
            </a:pPr>
            <a:r>
              <a:rPr lang="en-CA" dirty="0"/>
              <a:t>Compliance Issues</a:t>
            </a:r>
          </a:p>
          <a:p>
            <a:pPr marL="0" indent="0">
              <a:buNone/>
            </a:pPr>
            <a:r>
              <a:rPr lang="en-CA" dirty="0"/>
              <a:t>Audit Support for Satisfying 20 Hour Work Week</a:t>
            </a:r>
          </a:p>
          <a:p>
            <a:r>
              <a:rPr lang="en-CA" dirty="0"/>
              <a:t>Will depend on the facts and circumstances of the case</a:t>
            </a:r>
          </a:p>
          <a:p>
            <a:r>
              <a:rPr lang="en-CA" dirty="0"/>
              <a:t>Factors that may be looked at include:</a:t>
            </a:r>
          </a:p>
          <a:p>
            <a:pPr lvl="1"/>
            <a:r>
              <a:rPr lang="en-CA" dirty="0"/>
              <a:t>Timesheets, Schedules, Logbooks</a:t>
            </a:r>
          </a:p>
          <a:p>
            <a:pPr lvl="1"/>
            <a:r>
              <a:rPr lang="en-CA" dirty="0"/>
              <a:t>Payroll records</a:t>
            </a:r>
          </a:p>
          <a:p>
            <a:pPr lvl="1"/>
            <a:r>
              <a:rPr lang="en-CA" dirty="0"/>
              <a:t>Type of business and the duties performed as they relate to the main activities of the business</a:t>
            </a:r>
          </a:p>
          <a:p>
            <a:pPr lvl="1"/>
            <a:r>
              <a:rPr lang="en-CA" dirty="0"/>
              <a:t>The individual’s education, training and experience</a:t>
            </a:r>
          </a:p>
          <a:p>
            <a:pPr lvl="1"/>
            <a:r>
              <a:rPr lang="en-CA" dirty="0"/>
              <a:t>Particular knowledge, skills or know-how of the individual  </a:t>
            </a:r>
          </a:p>
        </p:txBody>
      </p:sp>
      <p:sp>
        <p:nvSpPr>
          <p:cNvPr id="4" name="Slide Number Placeholder 3"/>
          <p:cNvSpPr>
            <a:spLocks noGrp="1"/>
          </p:cNvSpPr>
          <p:nvPr>
            <p:ph type="sldNum" sz="quarter" idx="12"/>
          </p:nvPr>
        </p:nvSpPr>
        <p:spPr/>
        <p:txBody>
          <a:bodyPr/>
          <a:lstStyle/>
          <a:p>
            <a:fld id="{5BADC73F-354B-41CD-817B-1612689EC3C5}" type="slidenum">
              <a:rPr lang="en-CA" smtClean="0"/>
              <a:t>38</a:t>
            </a:fld>
            <a:endParaRPr lang="en-CA"/>
          </a:p>
        </p:txBody>
      </p:sp>
    </p:spTree>
    <p:extLst>
      <p:ext uri="{BB962C8B-B14F-4D97-AF65-F5344CB8AC3E}">
        <p14:creationId xmlns:p14="http://schemas.microsoft.com/office/powerpoint/2010/main" val="1145046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CA" sz="3600" dirty="0"/>
              <a:t>Key Additions to “Excluded Amount”</a:t>
            </a:r>
            <a:br>
              <a:rPr lang="en-CA" sz="3600" dirty="0"/>
            </a:br>
            <a:r>
              <a:rPr lang="en-CA" sz="3600" dirty="0"/>
              <a:t>“Excluded Business” </a:t>
            </a:r>
            <a:br>
              <a:rPr lang="en-CA" sz="3600" dirty="0"/>
            </a:br>
            <a:r>
              <a:rPr lang="en-CA" sz="3600" dirty="0"/>
              <a:t>Compliance Issues: Books and Records – Bright Line Test</a:t>
            </a:r>
          </a:p>
        </p:txBody>
      </p:sp>
      <p:sp>
        <p:nvSpPr>
          <p:cNvPr id="3" name="Content Placeholder 2"/>
          <p:cNvSpPr>
            <a:spLocks noGrp="1"/>
          </p:cNvSpPr>
          <p:nvPr>
            <p:ph idx="1"/>
          </p:nvPr>
        </p:nvSpPr>
        <p:spPr/>
        <p:txBody>
          <a:bodyPr>
            <a:normAutofit fontScale="92500"/>
          </a:bodyPr>
          <a:lstStyle/>
          <a:p>
            <a:r>
              <a:rPr lang="en-CA" dirty="0"/>
              <a:t>Test is meant to be objective</a:t>
            </a:r>
          </a:p>
          <a:p>
            <a:r>
              <a:rPr lang="en-CA" dirty="0"/>
              <a:t>Best way to document is to maintain records showing hours worked in the year for family members receiving dividends </a:t>
            </a:r>
          </a:p>
          <a:p>
            <a:r>
              <a:rPr lang="en-CA" dirty="0"/>
              <a:t>For those relying on test being met in 5 previous years, CRA recognizes that such records may not have been maintained or no longer exist.</a:t>
            </a:r>
          </a:p>
          <a:p>
            <a:pPr lvl="0"/>
            <a:r>
              <a:rPr lang="en-CA" dirty="0"/>
              <a:t>In such situations, the CRA will consider any available information related to the history of the business that is indicative of the degree of involvement of family members.</a:t>
            </a:r>
          </a:p>
          <a:p>
            <a:pPr lvl="0"/>
            <a:r>
              <a:rPr lang="en-CA" dirty="0"/>
              <a:t>We intend to be reasonable in evaluating situations where records may not be available for past years.</a:t>
            </a:r>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39</a:t>
            </a:fld>
            <a:endParaRPr lang="en-CA"/>
          </a:p>
        </p:txBody>
      </p:sp>
    </p:spTree>
    <p:extLst>
      <p:ext uri="{BB962C8B-B14F-4D97-AF65-F5344CB8AC3E}">
        <p14:creationId xmlns:p14="http://schemas.microsoft.com/office/powerpoint/2010/main" val="415674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TOSI - Legislative Timeline</a:t>
            </a:r>
          </a:p>
        </p:txBody>
      </p:sp>
      <p:sp>
        <p:nvSpPr>
          <p:cNvPr id="3" name="Content Placeholder 2"/>
          <p:cNvSpPr>
            <a:spLocks noGrp="1"/>
          </p:cNvSpPr>
          <p:nvPr>
            <p:ph idx="1"/>
          </p:nvPr>
        </p:nvSpPr>
        <p:spPr/>
        <p:txBody>
          <a:bodyPr>
            <a:normAutofit fontScale="92500"/>
          </a:bodyPr>
          <a:lstStyle/>
          <a:p>
            <a:r>
              <a:rPr lang="en-CA" dirty="0"/>
              <a:t>July 18, 2017 - </a:t>
            </a:r>
            <a:r>
              <a:rPr lang="en-CA" i="1" dirty="0"/>
              <a:t>Tax Planning Using Private Corporations </a:t>
            </a:r>
            <a:r>
              <a:rPr lang="en-CA" dirty="0"/>
              <a:t>consultation paper including draft legislation</a:t>
            </a:r>
          </a:p>
          <a:p>
            <a:r>
              <a:rPr lang="en-CA" dirty="0"/>
              <a:t>October 2, 2017 – End of public consultation period</a:t>
            </a:r>
          </a:p>
          <a:p>
            <a:r>
              <a:rPr lang="en-CA" dirty="0"/>
              <a:t>October 2017 - Department of Finance Press Releases &amp; Backgrounders</a:t>
            </a:r>
          </a:p>
          <a:p>
            <a:r>
              <a:rPr lang="en-CA" dirty="0"/>
              <a:t>December 13, 2017 – Simplified Measures to Address Income Sprinkling including revised Draft Legislation and Explanatory Notes </a:t>
            </a:r>
          </a:p>
          <a:p>
            <a:r>
              <a:rPr lang="en-CA" dirty="0"/>
              <a:t>March 20, 2018 - Bill C-74, </a:t>
            </a:r>
            <a:r>
              <a:rPr lang="en-CA" i="1" dirty="0"/>
              <a:t>Budget Implementation Act</a:t>
            </a:r>
            <a:endParaRPr lang="en-CA" dirty="0"/>
          </a:p>
          <a:p>
            <a:r>
              <a:rPr lang="en-CA" dirty="0"/>
              <a:t>April 2018 – Department of Finance Explanatory Notes</a:t>
            </a:r>
          </a:p>
          <a:p>
            <a:r>
              <a:rPr lang="en-CA" dirty="0"/>
              <a:t>June 21, 2018 – Amended TOSI enacted into law, applicable after 2017 </a:t>
            </a:r>
            <a:r>
              <a:rPr lang="en-CA" i="1" dirty="0"/>
              <a:t>   </a:t>
            </a:r>
          </a:p>
          <a:p>
            <a:endParaRPr lang="en-CA" dirty="0"/>
          </a:p>
          <a:p>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4</a:t>
            </a:fld>
            <a:endParaRPr lang="en-CA"/>
          </a:p>
        </p:txBody>
      </p:sp>
    </p:spTree>
    <p:extLst>
      <p:ext uri="{BB962C8B-B14F-4D97-AF65-F5344CB8AC3E}">
        <p14:creationId xmlns:p14="http://schemas.microsoft.com/office/powerpoint/2010/main" val="40780123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a:t>
            </a:r>
          </a:p>
        </p:txBody>
      </p:sp>
      <p:sp>
        <p:nvSpPr>
          <p:cNvPr id="3" name="Content Placeholder 2"/>
          <p:cNvSpPr>
            <a:spLocks noGrp="1"/>
          </p:cNvSpPr>
          <p:nvPr>
            <p:ph idx="1"/>
          </p:nvPr>
        </p:nvSpPr>
        <p:spPr/>
        <p:txBody>
          <a:bodyPr>
            <a:normAutofit/>
          </a:bodyPr>
          <a:lstStyle/>
          <a:p>
            <a:pPr marL="0" indent="0">
              <a:buNone/>
            </a:pPr>
            <a:r>
              <a:rPr lang="en-CA" dirty="0"/>
              <a:t>Overview</a:t>
            </a:r>
          </a:p>
          <a:p>
            <a:r>
              <a:rPr lang="en-CA" dirty="0"/>
              <a:t>Excluded amount includes income or taxable capital gains from “Excluded Shares”</a:t>
            </a:r>
          </a:p>
          <a:p>
            <a:r>
              <a:rPr lang="en-CA" dirty="0"/>
              <a:t>Not subject to TOSI</a:t>
            </a:r>
          </a:p>
          <a:p>
            <a:r>
              <a:rPr lang="en-CA" dirty="0"/>
              <a:t>Applies if specified individual age 25 and over</a:t>
            </a:r>
          </a:p>
          <a:p>
            <a:r>
              <a:rPr lang="en-CA" dirty="0"/>
              <a:t>Safe harbour added to simplify application of TOSI</a:t>
            </a:r>
          </a:p>
          <a:p>
            <a:pPr lvl="1"/>
            <a:r>
              <a:rPr lang="en-CA" sz="2800" dirty="0"/>
              <a:t>Based on bright-line test/more objective criteria</a:t>
            </a:r>
          </a:p>
          <a:p>
            <a:pPr lvl="1"/>
            <a:r>
              <a:rPr lang="en-CA" sz="2800" dirty="0"/>
              <a:t>If requirements met, not subject to TOSI regardless of amount of payment/avoids “Reasonable Return” test </a:t>
            </a:r>
          </a:p>
          <a:p>
            <a:endParaRPr lang="en-CA" dirty="0"/>
          </a:p>
          <a:p>
            <a:endParaRPr lang="en-CA" dirty="0"/>
          </a:p>
          <a:p>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40</a:t>
            </a:fld>
            <a:endParaRPr lang="en-CA"/>
          </a:p>
        </p:txBody>
      </p:sp>
    </p:spTree>
    <p:extLst>
      <p:ext uri="{BB962C8B-B14F-4D97-AF65-F5344CB8AC3E}">
        <p14:creationId xmlns:p14="http://schemas.microsoft.com/office/powerpoint/2010/main" val="30922390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a:t>
            </a:r>
          </a:p>
        </p:txBody>
      </p:sp>
      <p:sp>
        <p:nvSpPr>
          <p:cNvPr id="3" name="Content Placeholder 2"/>
          <p:cNvSpPr>
            <a:spLocks noGrp="1"/>
          </p:cNvSpPr>
          <p:nvPr>
            <p:ph idx="1"/>
          </p:nvPr>
        </p:nvSpPr>
        <p:spPr/>
        <p:txBody>
          <a:bodyPr>
            <a:normAutofit/>
          </a:bodyPr>
          <a:lstStyle/>
          <a:p>
            <a:pPr marL="0" indent="0">
              <a:buNone/>
            </a:pPr>
            <a:r>
              <a:rPr lang="en-CA" dirty="0"/>
              <a:t>Definition of Excluded Shares</a:t>
            </a:r>
          </a:p>
          <a:p>
            <a:r>
              <a:rPr lang="en-CA" dirty="0"/>
              <a:t>Definition in Subsection 120.4(1)</a:t>
            </a:r>
          </a:p>
          <a:p>
            <a:pPr lvl="1"/>
            <a:r>
              <a:rPr lang="en-CA" sz="2800" dirty="0"/>
              <a:t>Corporation not in service business;</a:t>
            </a:r>
          </a:p>
          <a:p>
            <a:pPr lvl="1"/>
            <a:r>
              <a:rPr lang="en-CA" sz="2800" dirty="0"/>
              <a:t>Specified individual meets ownership thresholds; </a:t>
            </a:r>
            <a:r>
              <a:rPr lang="en-CA" sz="2800" u="sng" dirty="0"/>
              <a:t>and</a:t>
            </a:r>
          </a:p>
          <a:p>
            <a:pPr lvl="1"/>
            <a:r>
              <a:rPr lang="en-CA" sz="2800" dirty="0"/>
              <a:t>Corporation’s business not earning income from related business</a:t>
            </a:r>
          </a:p>
          <a:p>
            <a:pPr lvl="0"/>
            <a:endParaRPr lang="en-CA" sz="3200" dirty="0">
              <a:solidFill>
                <a:prstClr val="black"/>
              </a:solidFill>
            </a:endParaRPr>
          </a:p>
          <a:p>
            <a:pPr marL="457200" lvl="1" indent="0">
              <a:buNone/>
            </a:pPr>
            <a:endParaRPr lang="en-CA" sz="3200" dirty="0"/>
          </a:p>
          <a:p>
            <a:endParaRPr lang="en-CA" sz="3200" dirty="0"/>
          </a:p>
        </p:txBody>
      </p:sp>
      <p:sp>
        <p:nvSpPr>
          <p:cNvPr id="4" name="Slide Number Placeholder 3"/>
          <p:cNvSpPr>
            <a:spLocks noGrp="1"/>
          </p:cNvSpPr>
          <p:nvPr>
            <p:ph type="sldNum" sz="quarter" idx="12"/>
          </p:nvPr>
        </p:nvSpPr>
        <p:spPr/>
        <p:txBody>
          <a:bodyPr/>
          <a:lstStyle/>
          <a:p>
            <a:fld id="{5BADC73F-354B-41CD-817B-1612689EC3C5}" type="slidenum">
              <a:rPr lang="en-CA" smtClean="0"/>
              <a:t>41</a:t>
            </a:fld>
            <a:endParaRPr lang="en-CA"/>
          </a:p>
        </p:txBody>
      </p:sp>
    </p:spTree>
    <p:extLst>
      <p:ext uri="{BB962C8B-B14F-4D97-AF65-F5344CB8AC3E}">
        <p14:creationId xmlns:p14="http://schemas.microsoft.com/office/powerpoint/2010/main" val="42856691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Income”</a:t>
            </a:r>
            <a:br>
              <a:rPr lang="en-CA" dirty="0"/>
            </a:br>
            <a:r>
              <a:rPr lang="en-CA" dirty="0"/>
              <a:t>“Excluded Shares”</a:t>
            </a:r>
          </a:p>
        </p:txBody>
      </p:sp>
      <p:sp>
        <p:nvSpPr>
          <p:cNvPr id="3" name="Content Placeholder 2"/>
          <p:cNvSpPr>
            <a:spLocks noGrp="1"/>
          </p:cNvSpPr>
          <p:nvPr>
            <p:ph idx="1"/>
          </p:nvPr>
        </p:nvSpPr>
        <p:spPr/>
        <p:txBody>
          <a:bodyPr>
            <a:noAutofit/>
          </a:bodyPr>
          <a:lstStyle/>
          <a:p>
            <a:pPr marL="0" indent="0">
              <a:buNone/>
            </a:pPr>
            <a:r>
              <a:rPr lang="en-CA" sz="2300" dirty="0"/>
              <a:t>Definition of Excluded Shares (Cont’d)</a:t>
            </a:r>
          </a:p>
          <a:p>
            <a:r>
              <a:rPr lang="en-CA" sz="2300" dirty="0"/>
              <a:t>Not Service Business:</a:t>
            </a:r>
          </a:p>
          <a:p>
            <a:pPr lvl="1"/>
            <a:r>
              <a:rPr lang="en-CA" sz="2300" dirty="0"/>
              <a:t>Less than 90% of business income of the corporation for its prior taxation year was from the provision of services); </a:t>
            </a:r>
            <a:r>
              <a:rPr lang="en-CA" sz="2300" u="sng" dirty="0"/>
              <a:t>and</a:t>
            </a:r>
          </a:p>
          <a:p>
            <a:pPr lvl="1"/>
            <a:r>
              <a:rPr lang="en-CA" sz="2300" dirty="0"/>
              <a:t>Not a professional corporation</a:t>
            </a:r>
          </a:p>
          <a:p>
            <a:pPr lvl="0"/>
            <a:r>
              <a:rPr lang="en-CA" sz="2300" dirty="0">
                <a:solidFill>
                  <a:prstClr val="black"/>
                </a:solidFill>
              </a:rPr>
              <a:t>Notes:</a:t>
            </a:r>
          </a:p>
          <a:p>
            <a:pPr lvl="1"/>
            <a:r>
              <a:rPr lang="en-CA" sz="2300" dirty="0">
                <a:solidFill>
                  <a:prstClr val="black"/>
                </a:solidFill>
              </a:rPr>
              <a:t>2018 STEP CRA Roundtable – Question 5</a:t>
            </a:r>
          </a:p>
          <a:p>
            <a:pPr lvl="2"/>
            <a:r>
              <a:rPr lang="en-CA" sz="2300" dirty="0"/>
              <a:t>Reference to “income” is to gross income</a:t>
            </a:r>
          </a:p>
          <a:p>
            <a:pPr lvl="2"/>
            <a:r>
              <a:rPr lang="en-CA" sz="2300" dirty="0"/>
              <a:t>Whether income is from provision of services (or non-services) should be clear in most circumstances</a:t>
            </a:r>
          </a:p>
          <a:p>
            <a:pPr lvl="2"/>
            <a:r>
              <a:rPr lang="en-CA" sz="2300" dirty="0">
                <a:solidFill>
                  <a:prstClr val="black"/>
                </a:solidFill>
              </a:rPr>
              <a:t>Where a single business involves provision of both service and non-services, must generally track each separately unless non-service is incidental</a:t>
            </a:r>
            <a:endParaRPr lang="en-CA" sz="2300" dirty="0"/>
          </a:p>
        </p:txBody>
      </p:sp>
      <p:sp>
        <p:nvSpPr>
          <p:cNvPr id="4" name="Slide Number Placeholder 3"/>
          <p:cNvSpPr>
            <a:spLocks noGrp="1"/>
          </p:cNvSpPr>
          <p:nvPr>
            <p:ph type="sldNum" sz="quarter" idx="12"/>
          </p:nvPr>
        </p:nvSpPr>
        <p:spPr/>
        <p:txBody>
          <a:bodyPr/>
          <a:lstStyle/>
          <a:p>
            <a:fld id="{5BADC73F-354B-41CD-817B-1612689EC3C5}" type="slidenum">
              <a:rPr lang="en-CA" smtClean="0"/>
              <a:t>42</a:t>
            </a:fld>
            <a:endParaRPr lang="en-CA"/>
          </a:p>
        </p:txBody>
      </p:sp>
    </p:spTree>
    <p:extLst>
      <p:ext uri="{BB962C8B-B14F-4D97-AF65-F5344CB8AC3E}">
        <p14:creationId xmlns:p14="http://schemas.microsoft.com/office/powerpoint/2010/main" val="7758085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Income”</a:t>
            </a:r>
            <a:br>
              <a:rPr lang="en-CA" dirty="0"/>
            </a:br>
            <a:r>
              <a:rPr lang="en-CA" dirty="0"/>
              <a:t>“Excluded Shares”</a:t>
            </a:r>
          </a:p>
        </p:txBody>
      </p:sp>
      <p:sp>
        <p:nvSpPr>
          <p:cNvPr id="3" name="Content Placeholder 2"/>
          <p:cNvSpPr>
            <a:spLocks noGrp="1"/>
          </p:cNvSpPr>
          <p:nvPr>
            <p:ph idx="1"/>
          </p:nvPr>
        </p:nvSpPr>
        <p:spPr/>
        <p:txBody>
          <a:bodyPr>
            <a:normAutofit/>
          </a:bodyPr>
          <a:lstStyle/>
          <a:p>
            <a:pPr marL="0" indent="0">
              <a:buNone/>
            </a:pPr>
            <a:r>
              <a:rPr lang="en-CA" dirty="0"/>
              <a:t>Definition of Excluded Shares (Cont’d)</a:t>
            </a:r>
          </a:p>
          <a:p>
            <a:r>
              <a:rPr lang="en-CA" dirty="0"/>
              <a:t>Ownership Threshold:</a:t>
            </a:r>
          </a:p>
          <a:p>
            <a:pPr lvl="1"/>
            <a:r>
              <a:rPr lang="en-CA" sz="2800" dirty="0"/>
              <a:t>Specified individual must own shares of corporation representing:</a:t>
            </a:r>
          </a:p>
          <a:p>
            <a:pPr lvl="2"/>
            <a:r>
              <a:rPr lang="en-CA" sz="2800" dirty="0"/>
              <a:t>10% or more of votes of all shares; and </a:t>
            </a:r>
          </a:p>
          <a:p>
            <a:pPr lvl="2"/>
            <a:r>
              <a:rPr lang="en-CA" sz="2800" dirty="0"/>
              <a:t>10% or more of fair market value of all shares</a:t>
            </a:r>
          </a:p>
          <a:p>
            <a:pPr marL="0" lvl="0" indent="0">
              <a:buNone/>
            </a:pPr>
            <a:r>
              <a:rPr lang="en-CA" dirty="0">
                <a:solidFill>
                  <a:prstClr val="black"/>
                </a:solidFill>
              </a:rPr>
              <a:t>Notes:</a:t>
            </a:r>
          </a:p>
          <a:p>
            <a:pPr lvl="1"/>
            <a:r>
              <a:rPr lang="en-CA" dirty="0">
                <a:solidFill>
                  <a:prstClr val="black"/>
                </a:solidFill>
              </a:rPr>
              <a:t>Direct share ownership required (i.e. no “indirect” ownership through trust or partnership)</a:t>
            </a:r>
          </a:p>
          <a:p>
            <a:pPr lvl="1"/>
            <a:r>
              <a:rPr lang="en-CA" dirty="0">
                <a:solidFill>
                  <a:prstClr val="black"/>
                </a:solidFill>
              </a:rPr>
              <a:t>Can restructure prior to 2018 to meet requirements for being Excluded Shares </a:t>
            </a:r>
          </a:p>
          <a:p>
            <a:pPr marL="457200" lvl="1" indent="0">
              <a:buNone/>
            </a:pPr>
            <a:r>
              <a:rPr lang="en-CA" dirty="0">
                <a:solidFill>
                  <a:prstClr val="black"/>
                </a:solidFill>
              </a:rPr>
              <a:t> </a:t>
            </a:r>
          </a:p>
        </p:txBody>
      </p:sp>
      <p:sp>
        <p:nvSpPr>
          <p:cNvPr id="4" name="Slide Number Placeholder 3"/>
          <p:cNvSpPr>
            <a:spLocks noGrp="1"/>
          </p:cNvSpPr>
          <p:nvPr>
            <p:ph type="sldNum" sz="quarter" idx="12"/>
          </p:nvPr>
        </p:nvSpPr>
        <p:spPr/>
        <p:txBody>
          <a:bodyPr/>
          <a:lstStyle/>
          <a:p>
            <a:fld id="{5BADC73F-354B-41CD-817B-1612689EC3C5}" type="slidenum">
              <a:rPr lang="en-CA" smtClean="0"/>
              <a:t>43</a:t>
            </a:fld>
            <a:endParaRPr lang="en-CA"/>
          </a:p>
        </p:txBody>
      </p:sp>
    </p:spTree>
    <p:extLst>
      <p:ext uri="{BB962C8B-B14F-4D97-AF65-F5344CB8AC3E}">
        <p14:creationId xmlns:p14="http://schemas.microsoft.com/office/powerpoint/2010/main" val="19020458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Income”</a:t>
            </a:r>
            <a:br>
              <a:rPr lang="en-CA" dirty="0"/>
            </a:br>
            <a:r>
              <a:rPr lang="en-CA" dirty="0"/>
              <a:t>“Excluded Shares”</a:t>
            </a:r>
          </a:p>
        </p:txBody>
      </p:sp>
      <p:sp>
        <p:nvSpPr>
          <p:cNvPr id="3" name="Content Placeholder 2"/>
          <p:cNvSpPr>
            <a:spLocks noGrp="1"/>
          </p:cNvSpPr>
          <p:nvPr>
            <p:ph idx="1"/>
          </p:nvPr>
        </p:nvSpPr>
        <p:spPr/>
        <p:txBody>
          <a:bodyPr>
            <a:normAutofit/>
          </a:bodyPr>
          <a:lstStyle/>
          <a:p>
            <a:pPr marL="0" indent="0">
              <a:buNone/>
            </a:pPr>
            <a:r>
              <a:rPr lang="en-CA" dirty="0"/>
              <a:t>Definition of Excluded Shares (Cont’d)</a:t>
            </a:r>
          </a:p>
          <a:p>
            <a:r>
              <a:rPr lang="en-CA" dirty="0"/>
              <a:t>No Related Business:</a:t>
            </a:r>
          </a:p>
          <a:p>
            <a:pPr lvl="1"/>
            <a:r>
              <a:rPr lang="en-CA" sz="2800" dirty="0"/>
              <a:t>All or substantially all of the income of the corporation for the prior taxation year is </a:t>
            </a:r>
            <a:r>
              <a:rPr lang="en-CA" sz="2800" u="sng" dirty="0"/>
              <a:t>not </a:t>
            </a:r>
            <a:r>
              <a:rPr lang="en-CA" sz="2800" dirty="0"/>
              <a:t>derived directly or indirectly from one or more other related businesses of the specified individual other than the business of the corporation</a:t>
            </a:r>
          </a:p>
        </p:txBody>
      </p:sp>
      <p:sp>
        <p:nvSpPr>
          <p:cNvPr id="4" name="Slide Number Placeholder 3"/>
          <p:cNvSpPr>
            <a:spLocks noGrp="1"/>
          </p:cNvSpPr>
          <p:nvPr>
            <p:ph type="sldNum" sz="quarter" idx="12"/>
          </p:nvPr>
        </p:nvSpPr>
        <p:spPr/>
        <p:txBody>
          <a:bodyPr/>
          <a:lstStyle/>
          <a:p>
            <a:fld id="{5BADC73F-354B-41CD-817B-1612689EC3C5}" type="slidenum">
              <a:rPr lang="en-CA" smtClean="0"/>
              <a:t>44</a:t>
            </a:fld>
            <a:endParaRPr lang="en-CA"/>
          </a:p>
        </p:txBody>
      </p:sp>
    </p:spTree>
    <p:extLst>
      <p:ext uri="{BB962C8B-B14F-4D97-AF65-F5344CB8AC3E}">
        <p14:creationId xmlns:p14="http://schemas.microsoft.com/office/powerpoint/2010/main" val="15176274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Income”</a:t>
            </a:r>
            <a:br>
              <a:rPr lang="en-CA" dirty="0"/>
            </a:br>
            <a:r>
              <a:rPr lang="en-CA" dirty="0"/>
              <a:t>“Excluded Shares”</a:t>
            </a:r>
          </a:p>
        </p:txBody>
      </p:sp>
      <p:sp>
        <p:nvSpPr>
          <p:cNvPr id="3" name="Content Placeholder 2"/>
          <p:cNvSpPr>
            <a:spLocks noGrp="1"/>
          </p:cNvSpPr>
          <p:nvPr>
            <p:ph idx="1"/>
          </p:nvPr>
        </p:nvSpPr>
        <p:spPr/>
        <p:txBody>
          <a:bodyPr>
            <a:normAutofit fontScale="55000" lnSpcReduction="20000"/>
          </a:bodyPr>
          <a:lstStyle/>
          <a:p>
            <a:pPr marL="0" indent="0">
              <a:buNone/>
            </a:pPr>
            <a:r>
              <a:rPr lang="en-CA" sz="4000" dirty="0"/>
              <a:t>Example VII: Excluded Shares</a:t>
            </a:r>
          </a:p>
          <a:p>
            <a:pPr marL="0" indent="0">
              <a:buNone/>
            </a:pPr>
            <a:r>
              <a:rPr lang="en-CA" sz="4000" dirty="0"/>
              <a:t>Facts:*</a:t>
            </a:r>
          </a:p>
          <a:p>
            <a:r>
              <a:rPr lang="en-CA" sz="4000" dirty="0"/>
              <a:t>Spouse A owns 50 Class A and Spouse B owns 50 Class B common shares of </a:t>
            </a:r>
            <a:r>
              <a:rPr lang="en-CA" sz="4000" dirty="0" err="1"/>
              <a:t>Opco</a:t>
            </a:r>
            <a:r>
              <a:rPr lang="en-CA" sz="4000" dirty="0"/>
              <a:t> </a:t>
            </a:r>
          </a:p>
          <a:p>
            <a:r>
              <a:rPr lang="en-CA" sz="4000" dirty="0"/>
              <a:t>Spouse A and Spouse B are both Canadian residents and over age 25</a:t>
            </a:r>
          </a:p>
          <a:p>
            <a:r>
              <a:rPr lang="en-CA" sz="4000" dirty="0" err="1"/>
              <a:t>Opco</a:t>
            </a:r>
            <a:r>
              <a:rPr lang="en-CA" sz="4000" dirty="0"/>
              <a:t> carries on an active business of supplying computer components to unrelated persons</a:t>
            </a:r>
          </a:p>
          <a:p>
            <a:r>
              <a:rPr lang="en-CA" sz="4000" dirty="0"/>
              <a:t>Spouse A works full time in </a:t>
            </a:r>
            <a:r>
              <a:rPr lang="en-CA" sz="4000" dirty="0" err="1"/>
              <a:t>Opco’s</a:t>
            </a:r>
            <a:r>
              <a:rPr lang="en-CA" sz="4000" dirty="0"/>
              <a:t> business</a:t>
            </a:r>
          </a:p>
          <a:p>
            <a:r>
              <a:rPr lang="en-CA" sz="4000" dirty="0"/>
              <a:t>Spouse B has no involvement of any kind in the operation of </a:t>
            </a:r>
            <a:r>
              <a:rPr lang="en-CA" sz="4000" dirty="0" err="1"/>
              <a:t>Opco’s</a:t>
            </a:r>
            <a:r>
              <a:rPr lang="en-CA" sz="4000" dirty="0"/>
              <a:t> business</a:t>
            </a:r>
          </a:p>
          <a:p>
            <a:r>
              <a:rPr lang="en-CA" sz="4000" dirty="0" err="1"/>
              <a:t>Opco</a:t>
            </a:r>
            <a:r>
              <a:rPr lang="en-CA" sz="4000" dirty="0"/>
              <a:t> pays a dividend to Spouse B</a:t>
            </a:r>
          </a:p>
          <a:p>
            <a:pPr marL="0" indent="0">
              <a:buNone/>
            </a:pPr>
            <a:endParaRPr lang="en-CA" sz="2800" dirty="0"/>
          </a:p>
          <a:p>
            <a:pPr marL="0" lvl="0" indent="0">
              <a:buNone/>
            </a:pPr>
            <a:r>
              <a:rPr lang="en-CA" sz="3300" dirty="0">
                <a:solidFill>
                  <a:prstClr val="black"/>
                </a:solidFill>
              </a:rPr>
              <a:t>*Based on Example 3 in </a:t>
            </a:r>
            <a:r>
              <a:rPr lang="en-CA" sz="3300" i="1" dirty="0">
                <a:solidFill>
                  <a:prstClr val="black"/>
                </a:solidFill>
              </a:rPr>
              <a:t>Guidance on the application of the split income rules for adults</a:t>
            </a:r>
          </a:p>
          <a:p>
            <a:pPr marL="457200" lvl="1" indent="0">
              <a:buNone/>
            </a:pPr>
            <a:r>
              <a:rPr lang="en-CA" sz="2000" dirty="0">
                <a:solidFill>
                  <a:prstClr val="black"/>
                </a:solidFill>
              </a:rPr>
              <a:t> </a:t>
            </a:r>
          </a:p>
          <a:p>
            <a:pPr marL="0" indent="0">
              <a:buNone/>
            </a:pPr>
            <a:endParaRPr lang="en-CA" sz="2800" dirty="0"/>
          </a:p>
          <a:p>
            <a:endParaRPr lang="en-CA" sz="2800" dirty="0"/>
          </a:p>
          <a:p>
            <a:endParaRPr lang="en-CA" sz="2800" dirty="0"/>
          </a:p>
        </p:txBody>
      </p:sp>
      <p:sp>
        <p:nvSpPr>
          <p:cNvPr id="4" name="Slide Number Placeholder 3"/>
          <p:cNvSpPr>
            <a:spLocks noGrp="1"/>
          </p:cNvSpPr>
          <p:nvPr>
            <p:ph type="sldNum" sz="quarter" idx="12"/>
          </p:nvPr>
        </p:nvSpPr>
        <p:spPr/>
        <p:txBody>
          <a:bodyPr/>
          <a:lstStyle/>
          <a:p>
            <a:fld id="{5BADC73F-354B-41CD-817B-1612689EC3C5}" type="slidenum">
              <a:rPr lang="en-CA" smtClean="0"/>
              <a:t>45</a:t>
            </a:fld>
            <a:endParaRPr lang="en-CA"/>
          </a:p>
        </p:txBody>
      </p:sp>
    </p:spTree>
    <p:extLst>
      <p:ext uri="{BB962C8B-B14F-4D97-AF65-F5344CB8AC3E}">
        <p14:creationId xmlns:p14="http://schemas.microsoft.com/office/powerpoint/2010/main" val="9587984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a:t>
            </a:r>
          </a:p>
        </p:txBody>
      </p:sp>
      <p:sp>
        <p:nvSpPr>
          <p:cNvPr id="3" name="Content Placeholder 2"/>
          <p:cNvSpPr>
            <a:spLocks noGrp="1"/>
          </p:cNvSpPr>
          <p:nvPr>
            <p:ph idx="1"/>
          </p:nvPr>
        </p:nvSpPr>
        <p:spPr>
          <a:xfrm>
            <a:off x="838200" y="1594728"/>
            <a:ext cx="10515600" cy="4351338"/>
          </a:xfrm>
        </p:spPr>
        <p:txBody>
          <a:bodyPr/>
          <a:lstStyle/>
          <a:p>
            <a:pPr marL="0" indent="0">
              <a:buNone/>
            </a:pPr>
            <a:r>
              <a:rPr lang="en-CA" dirty="0"/>
              <a:t>Example VII: Excluded Shares (Cont’d)</a:t>
            </a:r>
          </a:p>
          <a:p>
            <a:pPr marL="0" indent="0">
              <a:buNone/>
            </a:pPr>
            <a:endParaRPr lang="en-CA" dirty="0"/>
          </a:p>
          <a:p>
            <a:pPr marL="0" indent="0">
              <a:buNone/>
            </a:pPr>
            <a:r>
              <a:rPr lang="en-CA" dirty="0"/>
              <a:t>					                                          </a:t>
            </a:r>
            <a:endParaRPr lang="en-CA" sz="1800" dirty="0"/>
          </a:p>
          <a:p>
            <a:pPr marL="0" indent="0">
              <a:buNone/>
            </a:pPr>
            <a:r>
              <a:rPr lang="en-CA" sz="1800" dirty="0"/>
              <a:t>						   Dividend</a:t>
            </a:r>
          </a:p>
          <a:p>
            <a:pPr marL="0" indent="0">
              <a:buNone/>
            </a:pPr>
            <a:endParaRPr lang="en-CA" sz="1800" dirty="0"/>
          </a:p>
          <a:p>
            <a:pPr marL="0" indent="0">
              <a:buNone/>
            </a:pPr>
            <a:endParaRPr lang="en-CA" sz="1800" dirty="0"/>
          </a:p>
          <a:p>
            <a:pPr marL="0" indent="0">
              <a:buNone/>
            </a:pPr>
            <a:endParaRPr lang="en-CA" sz="1800" dirty="0"/>
          </a:p>
          <a:p>
            <a:pPr marL="0" indent="0">
              <a:buNone/>
            </a:pPr>
            <a:endParaRPr lang="en-CA" sz="1800" dirty="0"/>
          </a:p>
          <a:p>
            <a:pPr marL="0" indent="0">
              <a:buNone/>
            </a:pPr>
            <a:r>
              <a:rPr lang="en-CA" sz="1800" dirty="0"/>
              <a:t>	</a:t>
            </a:r>
            <a:r>
              <a:rPr lang="en-CA" dirty="0"/>
              <a:t> </a:t>
            </a:r>
          </a:p>
        </p:txBody>
      </p:sp>
      <p:sp>
        <p:nvSpPr>
          <p:cNvPr id="4" name="Rectangle 3"/>
          <p:cNvSpPr/>
          <p:nvPr/>
        </p:nvSpPr>
        <p:spPr>
          <a:xfrm>
            <a:off x="5167497" y="3512283"/>
            <a:ext cx="1524000" cy="800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err="1"/>
              <a:t>Opco</a:t>
            </a:r>
            <a:endParaRPr lang="en-CA" dirty="0"/>
          </a:p>
        </p:txBody>
      </p:sp>
      <p:sp>
        <p:nvSpPr>
          <p:cNvPr id="5" name="Oval 4"/>
          <p:cNvSpPr/>
          <p:nvPr/>
        </p:nvSpPr>
        <p:spPr>
          <a:xfrm>
            <a:off x="4576143" y="1991956"/>
            <a:ext cx="11430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t>Spouse A</a:t>
            </a:r>
          </a:p>
        </p:txBody>
      </p:sp>
      <p:cxnSp>
        <p:nvCxnSpPr>
          <p:cNvPr id="9" name="Straight Connector 8"/>
          <p:cNvCxnSpPr>
            <a:stCxn id="5" idx="4"/>
            <a:endCxn id="4" idx="0"/>
          </p:cNvCxnSpPr>
          <p:nvPr/>
        </p:nvCxnSpPr>
        <p:spPr>
          <a:xfrm>
            <a:off x="5147643" y="2906356"/>
            <a:ext cx="781854" cy="6059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endCxn id="4" idx="0"/>
          </p:cNvCxnSpPr>
          <p:nvPr/>
        </p:nvCxnSpPr>
        <p:spPr>
          <a:xfrm flipH="1">
            <a:off x="5929497" y="2881310"/>
            <a:ext cx="513521" cy="63097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5718330" y="2846307"/>
            <a:ext cx="1144626" cy="1053269"/>
          </a:xfrm>
          <a:prstGeom prst="straightConnector1">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4842989" y="4695006"/>
            <a:ext cx="212651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Assets/Cash</a:t>
            </a:r>
          </a:p>
        </p:txBody>
      </p:sp>
      <p:sp>
        <p:nvSpPr>
          <p:cNvPr id="31" name="Oval 30"/>
          <p:cNvSpPr/>
          <p:nvPr/>
        </p:nvSpPr>
        <p:spPr>
          <a:xfrm>
            <a:off x="5906245" y="1996664"/>
            <a:ext cx="1143000" cy="909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t>Spouse B</a:t>
            </a:r>
          </a:p>
        </p:txBody>
      </p:sp>
      <p:sp>
        <p:nvSpPr>
          <p:cNvPr id="6" name="Slide Number Placeholder 5"/>
          <p:cNvSpPr>
            <a:spLocks noGrp="1"/>
          </p:cNvSpPr>
          <p:nvPr>
            <p:ph type="sldNum" sz="quarter" idx="12"/>
          </p:nvPr>
        </p:nvSpPr>
        <p:spPr/>
        <p:txBody>
          <a:bodyPr/>
          <a:lstStyle/>
          <a:p>
            <a:fld id="{5BADC73F-354B-41CD-817B-1612689EC3C5}" type="slidenum">
              <a:rPr lang="en-CA" smtClean="0"/>
              <a:t>46</a:t>
            </a:fld>
            <a:endParaRPr lang="en-CA"/>
          </a:p>
        </p:txBody>
      </p:sp>
    </p:spTree>
    <p:extLst>
      <p:ext uri="{BB962C8B-B14F-4D97-AF65-F5344CB8AC3E}">
        <p14:creationId xmlns:p14="http://schemas.microsoft.com/office/powerpoint/2010/main" val="38545789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Income”</a:t>
            </a:r>
            <a:br>
              <a:rPr lang="en-CA" dirty="0"/>
            </a:br>
            <a:r>
              <a:rPr lang="en-CA" dirty="0"/>
              <a:t>“Excluded Shares”</a:t>
            </a:r>
          </a:p>
        </p:txBody>
      </p:sp>
      <p:sp>
        <p:nvSpPr>
          <p:cNvPr id="3" name="Content Placeholder 2"/>
          <p:cNvSpPr>
            <a:spLocks noGrp="1"/>
          </p:cNvSpPr>
          <p:nvPr>
            <p:ph idx="1"/>
          </p:nvPr>
        </p:nvSpPr>
        <p:spPr/>
        <p:txBody>
          <a:bodyPr>
            <a:normAutofit fontScale="62500" lnSpcReduction="20000"/>
          </a:bodyPr>
          <a:lstStyle/>
          <a:p>
            <a:pPr marL="0" indent="0">
              <a:buNone/>
            </a:pPr>
            <a:r>
              <a:rPr lang="en-CA" sz="3200" dirty="0"/>
              <a:t>Example VII: Excluded Shares (Cont’d)</a:t>
            </a:r>
          </a:p>
          <a:p>
            <a:pPr marL="0" indent="0">
              <a:buNone/>
            </a:pPr>
            <a:r>
              <a:rPr lang="en-CA" sz="3200" dirty="0"/>
              <a:t>Conclusion:</a:t>
            </a:r>
          </a:p>
          <a:p>
            <a:r>
              <a:rPr lang="en-CA" sz="3200" dirty="0"/>
              <a:t>Dividend received by Spouse B not subject to TOSI</a:t>
            </a:r>
          </a:p>
          <a:p>
            <a:pPr marL="0" indent="0">
              <a:buNone/>
            </a:pPr>
            <a:r>
              <a:rPr lang="en-CA" sz="3200" dirty="0"/>
              <a:t>Analysis:</a:t>
            </a:r>
          </a:p>
          <a:p>
            <a:r>
              <a:rPr lang="en-CA" sz="3200" dirty="0"/>
              <a:t>Is the income Split Income? Yes</a:t>
            </a:r>
          </a:p>
          <a:p>
            <a:pPr lvl="1"/>
            <a:r>
              <a:rPr lang="en-CA" sz="3200" dirty="0"/>
              <a:t>Spouse B is a Specified Individual</a:t>
            </a:r>
          </a:p>
          <a:p>
            <a:pPr lvl="1"/>
            <a:r>
              <a:rPr lang="en-CA" sz="3200" dirty="0"/>
              <a:t>Income is a dividend from unlisted (private corporation) shares </a:t>
            </a:r>
          </a:p>
          <a:p>
            <a:pPr lvl="1"/>
            <a:r>
              <a:rPr lang="en-CA" sz="3200" dirty="0">
                <a:solidFill>
                  <a:prstClr val="black"/>
                </a:solidFill>
              </a:rPr>
              <a:t>Derived directly or indirectly from a Related Business</a:t>
            </a:r>
            <a:endParaRPr lang="en-CA" sz="3200" dirty="0"/>
          </a:p>
          <a:p>
            <a:pPr lvl="0"/>
            <a:r>
              <a:rPr lang="en-CA" sz="3200" dirty="0">
                <a:solidFill>
                  <a:prstClr val="black"/>
                </a:solidFill>
              </a:rPr>
              <a:t>Is the income in another category of Excluded Amount? Yes</a:t>
            </a:r>
          </a:p>
          <a:p>
            <a:pPr lvl="1"/>
            <a:r>
              <a:rPr lang="en-CA" sz="3200" dirty="0">
                <a:solidFill>
                  <a:prstClr val="black"/>
                </a:solidFill>
              </a:rPr>
              <a:t>Dividend paid by </a:t>
            </a:r>
            <a:r>
              <a:rPr lang="en-CA" sz="3200" dirty="0" err="1">
                <a:solidFill>
                  <a:prstClr val="black"/>
                </a:solidFill>
              </a:rPr>
              <a:t>Opco</a:t>
            </a:r>
            <a:r>
              <a:rPr lang="en-CA" sz="3200" dirty="0">
                <a:solidFill>
                  <a:prstClr val="black"/>
                </a:solidFill>
              </a:rPr>
              <a:t> to Spouse B is on income from Excluded Shares</a:t>
            </a:r>
          </a:p>
          <a:p>
            <a:pPr lvl="2"/>
            <a:r>
              <a:rPr lang="en-CA" sz="3200" dirty="0" err="1">
                <a:solidFill>
                  <a:prstClr val="black"/>
                </a:solidFill>
              </a:rPr>
              <a:t>Opco’s</a:t>
            </a:r>
            <a:r>
              <a:rPr lang="en-CA" sz="3200" dirty="0">
                <a:solidFill>
                  <a:prstClr val="black"/>
                </a:solidFill>
              </a:rPr>
              <a:t> income not from services/not professional corporation</a:t>
            </a:r>
          </a:p>
          <a:p>
            <a:pPr lvl="2"/>
            <a:r>
              <a:rPr lang="en-CA" sz="3200" dirty="0">
                <a:solidFill>
                  <a:prstClr val="black"/>
                </a:solidFill>
              </a:rPr>
              <a:t>Spouse B owns shares representing more than 10% of votes and value </a:t>
            </a:r>
          </a:p>
          <a:p>
            <a:pPr lvl="2"/>
            <a:r>
              <a:rPr lang="en-CA" sz="3200" dirty="0" err="1">
                <a:solidFill>
                  <a:prstClr val="black"/>
                </a:solidFill>
              </a:rPr>
              <a:t>Opco’s</a:t>
            </a:r>
            <a:r>
              <a:rPr lang="en-CA" sz="3200" dirty="0">
                <a:solidFill>
                  <a:prstClr val="black"/>
                </a:solidFill>
              </a:rPr>
              <a:t> income not from a related business</a:t>
            </a:r>
          </a:p>
          <a:p>
            <a:pPr lvl="0"/>
            <a:r>
              <a:rPr lang="en-CA" sz="3200" dirty="0">
                <a:solidFill>
                  <a:prstClr val="black"/>
                </a:solidFill>
              </a:rPr>
              <a:t>No need to determine whether income is a Reasonable Return </a:t>
            </a:r>
          </a:p>
          <a:p>
            <a:pPr lvl="2"/>
            <a:endParaRPr lang="en-CA" sz="3200" dirty="0">
              <a:solidFill>
                <a:prstClr val="black"/>
              </a:solidFill>
            </a:endParaRPr>
          </a:p>
          <a:p>
            <a:pPr lvl="2"/>
            <a:endParaRPr lang="en-CA" sz="3200" dirty="0">
              <a:solidFill>
                <a:prstClr val="black"/>
              </a:solidFill>
            </a:endParaRPr>
          </a:p>
          <a:p>
            <a:pPr lvl="1"/>
            <a:endParaRPr lang="en-CA" sz="3200" dirty="0"/>
          </a:p>
          <a:p>
            <a:endParaRPr lang="en-CA" sz="2800" dirty="0"/>
          </a:p>
          <a:p>
            <a:endParaRPr lang="en-CA" sz="2800" dirty="0"/>
          </a:p>
        </p:txBody>
      </p:sp>
      <p:sp>
        <p:nvSpPr>
          <p:cNvPr id="4" name="Slide Number Placeholder 3"/>
          <p:cNvSpPr>
            <a:spLocks noGrp="1"/>
          </p:cNvSpPr>
          <p:nvPr>
            <p:ph type="sldNum" sz="quarter" idx="12"/>
          </p:nvPr>
        </p:nvSpPr>
        <p:spPr/>
        <p:txBody>
          <a:bodyPr/>
          <a:lstStyle/>
          <a:p>
            <a:fld id="{5BADC73F-354B-41CD-817B-1612689EC3C5}" type="slidenum">
              <a:rPr lang="en-CA" smtClean="0"/>
              <a:t>47</a:t>
            </a:fld>
            <a:endParaRPr lang="en-CA"/>
          </a:p>
        </p:txBody>
      </p:sp>
    </p:spTree>
    <p:extLst>
      <p:ext uri="{BB962C8B-B14F-4D97-AF65-F5344CB8AC3E}">
        <p14:creationId xmlns:p14="http://schemas.microsoft.com/office/powerpoint/2010/main" val="2530280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 - Interpretive Issues</a:t>
            </a:r>
          </a:p>
        </p:txBody>
      </p:sp>
      <p:sp>
        <p:nvSpPr>
          <p:cNvPr id="3" name="Content Placeholder 2"/>
          <p:cNvSpPr>
            <a:spLocks noGrp="1"/>
          </p:cNvSpPr>
          <p:nvPr>
            <p:ph idx="1"/>
          </p:nvPr>
        </p:nvSpPr>
        <p:spPr/>
        <p:txBody>
          <a:bodyPr>
            <a:normAutofit fontScale="85000" lnSpcReduction="20000"/>
          </a:bodyPr>
          <a:lstStyle/>
          <a:p>
            <a:pPr marL="0" indent="0">
              <a:buNone/>
            </a:pPr>
            <a:r>
              <a:rPr lang="en-CA" dirty="0"/>
              <a:t>Example VIII: Excluded Shares and Holding Corporation</a:t>
            </a:r>
          </a:p>
          <a:p>
            <a:pPr marL="0" indent="0">
              <a:buNone/>
            </a:pPr>
            <a:r>
              <a:rPr lang="en-CA" dirty="0"/>
              <a:t>Facts:*</a:t>
            </a:r>
          </a:p>
          <a:p>
            <a:r>
              <a:rPr lang="en-CA" dirty="0"/>
              <a:t>Spouse A and Spouse B own 50% of the shares of Holdco</a:t>
            </a:r>
          </a:p>
          <a:p>
            <a:r>
              <a:rPr lang="en-CA" dirty="0"/>
              <a:t>Holdco owns all of the shares of </a:t>
            </a:r>
            <a:r>
              <a:rPr lang="en-CA" dirty="0" err="1"/>
              <a:t>Opco</a:t>
            </a:r>
            <a:endParaRPr lang="en-CA" dirty="0"/>
          </a:p>
          <a:p>
            <a:r>
              <a:rPr lang="en-CA" dirty="0"/>
              <a:t>Holdco also owns investment assets that earn nominal income </a:t>
            </a:r>
          </a:p>
          <a:p>
            <a:r>
              <a:rPr lang="en-CA" dirty="0"/>
              <a:t>Spouse A and Spouse B are over age 25</a:t>
            </a:r>
          </a:p>
          <a:p>
            <a:r>
              <a:rPr lang="en-CA" dirty="0"/>
              <a:t>Spouse A is Actively Engaged in </a:t>
            </a:r>
            <a:r>
              <a:rPr lang="en-CA" dirty="0" err="1"/>
              <a:t>Opco’s</a:t>
            </a:r>
            <a:r>
              <a:rPr lang="en-CA" dirty="0"/>
              <a:t> business</a:t>
            </a:r>
          </a:p>
          <a:p>
            <a:r>
              <a:rPr lang="en-CA" dirty="0"/>
              <a:t>Spouse B has made no contribution to </a:t>
            </a:r>
            <a:r>
              <a:rPr lang="en-CA" dirty="0" err="1"/>
              <a:t>Opco’s</a:t>
            </a:r>
            <a:r>
              <a:rPr lang="en-CA" dirty="0"/>
              <a:t> business</a:t>
            </a:r>
          </a:p>
          <a:p>
            <a:r>
              <a:rPr lang="en-CA" dirty="0" err="1"/>
              <a:t>Opco</a:t>
            </a:r>
            <a:r>
              <a:rPr lang="en-CA" dirty="0"/>
              <a:t> pays a dividend to Holdco</a:t>
            </a:r>
          </a:p>
          <a:p>
            <a:r>
              <a:rPr lang="en-CA" dirty="0"/>
              <a:t>Holdco pays a dividend to Spouse A and Spouse B</a:t>
            </a:r>
          </a:p>
          <a:p>
            <a:pPr marL="0" indent="0">
              <a:buNone/>
            </a:pPr>
            <a:r>
              <a:rPr lang="en-CA" dirty="0"/>
              <a:t>*</a:t>
            </a:r>
            <a:r>
              <a:rPr lang="en-CA" sz="1900" dirty="0"/>
              <a:t>Based on 2018 STEP CRA Roundtable, Ques. 6</a:t>
            </a:r>
          </a:p>
        </p:txBody>
      </p:sp>
      <p:sp>
        <p:nvSpPr>
          <p:cNvPr id="4" name="Slide Number Placeholder 3"/>
          <p:cNvSpPr>
            <a:spLocks noGrp="1"/>
          </p:cNvSpPr>
          <p:nvPr>
            <p:ph type="sldNum" sz="quarter" idx="12"/>
          </p:nvPr>
        </p:nvSpPr>
        <p:spPr/>
        <p:txBody>
          <a:bodyPr/>
          <a:lstStyle/>
          <a:p>
            <a:fld id="{5BADC73F-354B-41CD-817B-1612689EC3C5}" type="slidenum">
              <a:rPr lang="en-CA" smtClean="0"/>
              <a:t>48</a:t>
            </a:fld>
            <a:endParaRPr lang="en-CA"/>
          </a:p>
        </p:txBody>
      </p:sp>
    </p:spTree>
    <p:extLst>
      <p:ext uri="{BB962C8B-B14F-4D97-AF65-F5344CB8AC3E}">
        <p14:creationId xmlns:p14="http://schemas.microsoft.com/office/powerpoint/2010/main" val="7543000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 Interpretive Issues</a:t>
            </a:r>
          </a:p>
        </p:txBody>
      </p:sp>
      <p:sp>
        <p:nvSpPr>
          <p:cNvPr id="3" name="Content Placeholder 2"/>
          <p:cNvSpPr>
            <a:spLocks noGrp="1"/>
          </p:cNvSpPr>
          <p:nvPr>
            <p:ph idx="1"/>
          </p:nvPr>
        </p:nvSpPr>
        <p:spPr>
          <a:xfrm>
            <a:off x="838200" y="1594728"/>
            <a:ext cx="10515600" cy="4351338"/>
          </a:xfrm>
        </p:spPr>
        <p:txBody>
          <a:bodyPr>
            <a:normAutofit fontScale="77500" lnSpcReduction="20000"/>
          </a:bodyPr>
          <a:lstStyle/>
          <a:p>
            <a:pPr marL="0" indent="0">
              <a:buNone/>
            </a:pPr>
            <a:r>
              <a:rPr lang="en-CA" dirty="0"/>
              <a:t>Example VIII: Excluded Shares and Holding Corporations (Cont’d)</a:t>
            </a:r>
          </a:p>
          <a:p>
            <a:pPr marL="0" indent="0">
              <a:buNone/>
            </a:pPr>
            <a:endParaRPr lang="en-CA" dirty="0"/>
          </a:p>
          <a:p>
            <a:pPr marL="0" indent="0">
              <a:buNone/>
            </a:pPr>
            <a:r>
              <a:rPr lang="en-CA" dirty="0"/>
              <a:t>					                                          </a:t>
            </a:r>
            <a:endParaRPr lang="en-CA" sz="1800" dirty="0"/>
          </a:p>
          <a:p>
            <a:pPr marL="0" indent="0">
              <a:buNone/>
            </a:pPr>
            <a:r>
              <a:rPr lang="en-CA" sz="1800" dirty="0"/>
              <a:t>								</a:t>
            </a:r>
          </a:p>
          <a:p>
            <a:pPr marL="0" indent="0">
              <a:buNone/>
            </a:pPr>
            <a:r>
              <a:rPr lang="en-CA" sz="1800" dirty="0"/>
              <a:t>					                                 Dividends			           </a:t>
            </a:r>
          </a:p>
          <a:p>
            <a:pPr marL="0" indent="0">
              <a:buNone/>
            </a:pPr>
            <a:endParaRPr lang="en-CA" sz="1800" dirty="0"/>
          </a:p>
          <a:p>
            <a:pPr marL="0" indent="0">
              <a:buNone/>
            </a:pPr>
            <a:endParaRPr lang="en-CA" sz="1800" dirty="0"/>
          </a:p>
          <a:p>
            <a:pPr marL="0" indent="0">
              <a:buNone/>
            </a:pPr>
            <a:r>
              <a:rPr lang="en-CA" sz="1800" dirty="0"/>
              <a:t>							 </a:t>
            </a:r>
          </a:p>
          <a:p>
            <a:pPr marL="0" indent="0">
              <a:buNone/>
            </a:pPr>
            <a:r>
              <a:rPr lang="en-CA" sz="1800" dirty="0"/>
              <a:t>						     Dividend</a:t>
            </a:r>
          </a:p>
          <a:p>
            <a:pPr marL="0" indent="0">
              <a:buNone/>
            </a:pPr>
            <a:endParaRPr lang="en-CA" sz="1800" dirty="0"/>
          </a:p>
          <a:p>
            <a:pPr marL="0" indent="0">
              <a:buNone/>
            </a:pPr>
            <a:endParaRPr lang="en-CA" sz="1800" dirty="0"/>
          </a:p>
          <a:p>
            <a:pPr marL="0" indent="0">
              <a:buNone/>
            </a:pPr>
            <a:endParaRPr lang="en-CA" sz="1800" dirty="0"/>
          </a:p>
          <a:p>
            <a:pPr marL="0" indent="0">
              <a:buNone/>
            </a:pPr>
            <a:endParaRPr lang="en-CA" sz="1800" dirty="0"/>
          </a:p>
          <a:p>
            <a:pPr marL="0" indent="0">
              <a:buNone/>
            </a:pPr>
            <a:r>
              <a:rPr lang="en-CA" sz="1800" dirty="0"/>
              <a:t>	</a:t>
            </a:r>
            <a:r>
              <a:rPr lang="en-CA" dirty="0"/>
              <a:t> </a:t>
            </a:r>
          </a:p>
        </p:txBody>
      </p:sp>
      <p:sp>
        <p:nvSpPr>
          <p:cNvPr id="4" name="Rectangle 3"/>
          <p:cNvSpPr/>
          <p:nvPr/>
        </p:nvSpPr>
        <p:spPr>
          <a:xfrm>
            <a:off x="5233438" y="4411308"/>
            <a:ext cx="1524000" cy="800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err="1"/>
              <a:t>Opco</a:t>
            </a:r>
            <a:endParaRPr lang="en-CA" dirty="0"/>
          </a:p>
        </p:txBody>
      </p:sp>
      <p:sp>
        <p:nvSpPr>
          <p:cNvPr id="5" name="Oval 4"/>
          <p:cNvSpPr/>
          <p:nvPr/>
        </p:nvSpPr>
        <p:spPr>
          <a:xfrm>
            <a:off x="4614833" y="2010667"/>
            <a:ext cx="11430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t>Spouse A</a:t>
            </a:r>
          </a:p>
        </p:txBody>
      </p:sp>
      <p:cxnSp>
        <p:nvCxnSpPr>
          <p:cNvPr id="9" name="Straight Connector 8"/>
          <p:cNvCxnSpPr/>
          <p:nvPr/>
        </p:nvCxnSpPr>
        <p:spPr>
          <a:xfrm>
            <a:off x="5292775" y="2976518"/>
            <a:ext cx="746261" cy="330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31" idx="4"/>
          </p:cNvCxnSpPr>
          <p:nvPr/>
        </p:nvCxnSpPr>
        <p:spPr>
          <a:xfrm flipH="1">
            <a:off x="6007922" y="2929968"/>
            <a:ext cx="718897" cy="359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6493303" y="4090574"/>
            <a:ext cx="12675" cy="333122"/>
          </a:xfrm>
          <a:prstGeom prst="straightConnector1">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4871222" y="5313109"/>
            <a:ext cx="212651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Assets/Cash</a:t>
            </a:r>
          </a:p>
        </p:txBody>
      </p:sp>
      <p:sp>
        <p:nvSpPr>
          <p:cNvPr id="31" name="Oval 30"/>
          <p:cNvSpPr/>
          <p:nvPr/>
        </p:nvSpPr>
        <p:spPr>
          <a:xfrm>
            <a:off x="6155319" y="2020276"/>
            <a:ext cx="1143000" cy="909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t>Spouse B</a:t>
            </a:r>
          </a:p>
        </p:txBody>
      </p:sp>
      <p:sp>
        <p:nvSpPr>
          <p:cNvPr id="12" name="Rectangle 11"/>
          <p:cNvSpPr/>
          <p:nvPr/>
        </p:nvSpPr>
        <p:spPr>
          <a:xfrm>
            <a:off x="5230566" y="3277659"/>
            <a:ext cx="1524000" cy="800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Holdco</a:t>
            </a:r>
          </a:p>
        </p:txBody>
      </p:sp>
      <p:cxnSp>
        <p:nvCxnSpPr>
          <p:cNvPr id="23" name="Straight Connector 22"/>
          <p:cNvCxnSpPr/>
          <p:nvPr/>
        </p:nvCxnSpPr>
        <p:spPr>
          <a:xfrm>
            <a:off x="6036164" y="4002782"/>
            <a:ext cx="5744" cy="408526"/>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6493303" y="2922062"/>
            <a:ext cx="296121" cy="374782"/>
          </a:xfrm>
          <a:prstGeom prst="straightConnector1">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5230566" y="2909323"/>
            <a:ext cx="398437" cy="422006"/>
          </a:xfrm>
          <a:prstGeom prst="straightConnector1">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5BADC73F-354B-41CD-817B-1612689EC3C5}" type="slidenum">
              <a:rPr lang="en-CA" smtClean="0"/>
              <a:t>49</a:t>
            </a:fld>
            <a:endParaRPr lang="en-CA"/>
          </a:p>
        </p:txBody>
      </p:sp>
    </p:spTree>
    <p:extLst>
      <p:ext uri="{BB962C8B-B14F-4D97-AF65-F5344CB8AC3E}">
        <p14:creationId xmlns:p14="http://schemas.microsoft.com/office/powerpoint/2010/main" val="3674713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3845" y="365125"/>
            <a:ext cx="10515600" cy="1325563"/>
          </a:xfrm>
        </p:spPr>
        <p:txBody>
          <a:bodyPr/>
          <a:lstStyle/>
          <a:p>
            <a:pPr algn="ctr"/>
            <a:r>
              <a:rPr lang="en-CA" dirty="0"/>
              <a:t>Overview “Old” Section 120.4</a:t>
            </a:r>
            <a:br>
              <a:rPr lang="en-CA" dirty="0"/>
            </a:br>
            <a:r>
              <a:rPr lang="en-CA" dirty="0"/>
              <a:t>Kiddie Tax – Basic Framework</a:t>
            </a:r>
          </a:p>
        </p:txBody>
      </p:sp>
      <p:sp>
        <p:nvSpPr>
          <p:cNvPr id="3" name="Content Placeholder 2"/>
          <p:cNvSpPr>
            <a:spLocks noGrp="1"/>
          </p:cNvSpPr>
          <p:nvPr>
            <p:ph idx="1"/>
          </p:nvPr>
        </p:nvSpPr>
        <p:spPr>
          <a:xfrm>
            <a:off x="807156" y="1690688"/>
            <a:ext cx="10515600" cy="4351338"/>
          </a:xfrm>
        </p:spPr>
        <p:txBody>
          <a:bodyPr>
            <a:noAutofit/>
          </a:bodyPr>
          <a:lstStyle/>
          <a:p>
            <a:pPr marL="0" indent="0">
              <a:buNone/>
            </a:pPr>
            <a:r>
              <a:rPr lang="en-CA" sz="3200" dirty="0"/>
              <a:t>Subsections 120.4(2) &amp; (3) </a:t>
            </a:r>
          </a:p>
          <a:p>
            <a:r>
              <a:rPr lang="en-CA" sz="3200" dirty="0"/>
              <a:t>Applies to “Specified Individuals”</a:t>
            </a:r>
          </a:p>
          <a:p>
            <a:r>
              <a:rPr lang="en-CA" sz="3200" dirty="0"/>
              <a:t>Taxes “Split Income” at top individual tax rate</a:t>
            </a:r>
          </a:p>
          <a:p>
            <a:r>
              <a:rPr lang="en-CA" sz="3200" dirty="0"/>
              <a:t>Tax reduced only by section 121 and 126 tax credits</a:t>
            </a:r>
          </a:p>
          <a:p>
            <a:r>
              <a:rPr lang="en-CA" sz="3200" dirty="0"/>
              <a:t>No reduction for other personal tax credits</a:t>
            </a:r>
          </a:p>
          <a:p>
            <a:r>
              <a:rPr lang="en-CA" sz="3200" dirty="0"/>
              <a:t>Underlying policy: restrict income splitting with minors </a:t>
            </a:r>
          </a:p>
          <a:p>
            <a:endParaRPr lang="en-CA" sz="3200" dirty="0"/>
          </a:p>
          <a:p>
            <a:endParaRPr lang="en-CA" sz="2400" dirty="0"/>
          </a:p>
        </p:txBody>
      </p:sp>
      <p:sp>
        <p:nvSpPr>
          <p:cNvPr id="4" name="Slide Number Placeholder 3"/>
          <p:cNvSpPr>
            <a:spLocks noGrp="1"/>
          </p:cNvSpPr>
          <p:nvPr>
            <p:ph type="sldNum" sz="quarter" idx="12"/>
          </p:nvPr>
        </p:nvSpPr>
        <p:spPr/>
        <p:txBody>
          <a:bodyPr/>
          <a:lstStyle/>
          <a:p>
            <a:fld id="{5BADC73F-354B-41CD-817B-1612689EC3C5}" type="slidenum">
              <a:rPr lang="en-CA" smtClean="0"/>
              <a:t>5</a:t>
            </a:fld>
            <a:endParaRPr lang="en-CA"/>
          </a:p>
        </p:txBody>
      </p:sp>
    </p:spTree>
    <p:extLst>
      <p:ext uri="{BB962C8B-B14F-4D97-AF65-F5344CB8AC3E}">
        <p14:creationId xmlns:p14="http://schemas.microsoft.com/office/powerpoint/2010/main" val="39158450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 - Interpretive Issues</a:t>
            </a:r>
          </a:p>
        </p:txBody>
      </p:sp>
      <p:sp>
        <p:nvSpPr>
          <p:cNvPr id="3" name="Content Placeholder 2"/>
          <p:cNvSpPr>
            <a:spLocks noGrp="1"/>
          </p:cNvSpPr>
          <p:nvPr>
            <p:ph idx="1"/>
          </p:nvPr>
        </p:nvSpPr>
        <p:spPr/>
        <p:txBody>
          <a:bodyPr>
            <a:normAutofit fontScale="25000" lnSpcReduction="20000"/>
          </a:bodyPr>
          <a:lstStyle/>
          <a:p>
            <a:pPr marL="0" indent="0">
              <a:buNone/>
            </a:pPr>
            <a:r>
              <a:rPr lang="en-CA" sz="8000" dirty="0"/>
              <a:t>Example VIII: Excluded Shares and Holding Corporation</a:t>
            </a:r>
          </a:p>
          <a:p>
            <a:pPr marL="0" indent="0">
              <a:buNone/>
            </a:pPr>
            <a:r>
              <a:rPr lang="en-CA" sz="8000" dirty="0"/>
              <a:t>Conclusion:</a:t>
            </a:r>
          </a:p>
          <a:p>
            <a:r>
              <a:rPr lang="en-CA" sz="8000" dirty="0"/>
              <a:t>Dividend received by Spouse B not income from Excluded Shares</a:t>
            </a:r>
          </a:p>
          <a:p>
            <a:pPr marL="0" indent="0">
              <a:buNone/>
            </a:pPr>
            <a:r>
              <a:rPr lang="en-CA" sz="8000" dirty="0"/>
              <a:t>Analysis:</a:t>
            </a:r>
          </a:p>
          <a:p>
            <a:r>
              <a:rPr lang="en-CA" sz="8000" dirty="0"/>
              <a:t>Is the income split income? Yes</a:t>
            </a:r>
          </a:p>
          <a:p>
            <a:pPr lvl="1"/>
            <a:r>
              <a:rPr lang="en-CA" sz="8000" dirty="0"/>
              <a:t>Spouse B is a Specified Individual</a:t>
            </a:r>
          </a:p>
          <a:p>
            <a:pPr lvl="1"/>
            <a:r>
              <a:rPr lang="en-CA" sz="8000" dirty="0"/>
              <a:t>Dividend on unlisted (private corporation) shares</a:t>
            </a:r>
          </a:p>
          <a:p>
            <a:pPr lvl="1"/>
            <a:r>
              <a:rPr lang="en-CA" sz="8000" dirty="0"/>
              <a:t>Derived directly or indirectly from a related business</a:t>
            </a:r>
          </a:p>
          <a:p>
            <a:pPr lvl="0"/>
            <a:r>
              <a:rPr lang="en-CA" sz="8000" dirty="0">
                <a:solidFill>
                  <a:prstClr val="black"/>
                </a:solidFill>
              </a:rPr>
              <a:t>Is the income in another category of Excluded Amount?</a:t>
            </a:r>
          </a:p>
          <a:p>
            <a:pPr lvl="1"/>
            <a:r>
              <a:rPr lang="en-CA" sz="8000" dirty="0">
                <a:solidFill>
                  <a:prstClr val="black"/>
                </a:solidFill>
              </a:rPr>
              <a:t>Not income from Excluded Shares</a:t>
            </a:r>
          </a:p>
          <a:p>
            <a:pPr lvl="2"/>
            <a:r>
              <a:rPr lang="en-CA" sz="8000" dirty="0">
                <a:solidFill>
                  <a:prstClr val="black"/>
                </a:solidFill>
              </a:rPr>
              <a:t>In general, shares of a holding corporation will not qualify as excluded shares</a:t>
            </a:r>
          </a:p>
          <a:p>
            <a:pPr lvl="2"/>
            <a:r>
              <a:rPr lang="en-CA" sz="8000" dirty="0">
                <a:solidFill>
                  <a:prstClr val="black"/>
                </a:solidFill>
              </a:rPr>
              <a:t>All or substantially all of Holdco’s income is derived directly or indirectly from a related business (i.e. </a:t>
            </a:r>
            <a:r>
              <a:rPr lang="en-CA" sz="8000" dirty="0" err="1">
                <a:solidFill>
                  <a:prstClr val="black"/>
                </a:solidFill>
              </a:rPr>
              <a:t>Opco’s</a:t>
            </a:r>
            <a:r>
              <a:rPr lang="en-CA" sz="8000" dirty="0">
                <a:solidFill>
                  <a:prstClr val="black"/>
                </a:solidFill>
              </a:rPr>
              <a:t> business) </a:t>
            </a:r>
          </a:p>
          <a:p>
            <a:pPr lvl="1"/>
            <a:r>
              <a:rPr lang="en-CA" sz="8000" dirty="0">
                <a:solidFill>
                  <a:prstClr val="black"/>
                </a:solidFill>
              </a:rPr>
              <a:t>Does another category of Excluded Amount apply?</a:t>
            </a:r>
          </a:p>
          <a:p>
            <a:pPr lvl="2"/>
            <a:r>
              <a:rPr lang="en-CA" sz="8000" dirty="0">
                <a:solidFill>
                  <a:prstClr val="black"/>
                </a:solidFill>
              </a:rPr>
              <a:t>If not, dividend is subject to TOSI</a:t>
            </a:r>
          </a:p>
          <a:p>
            <a:pPr lvl="1"/>
            <a:endParaRPr lang="en-CA" sz="8000" dirty="0">
              <a:solidFill>
                <a:prstClr val="black"/>
              </a:solidFill>
            </a:endParaRPr>
          </a:p>
          <a:p>
            <a:pPr lvl="1"/>
            <a:endParaRPr lang="en-CA" sz="8000" dirty="0">
              <a:solidFill>
                <a:prstClr val="black"/>
              </a:solidFill>
            </a:endParaRPr>
          </a:p>
          <a:p>
            <a:pPr lvl="1"/>
            <a:endParaRPr lang="en-CA" sz="8000"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50</a:t>
            </a:fld>
            <a:endParaRPr lang="en-CA"/>
          </a:p>
        </p:txBody>
      </p:sp>
    </p:spTree>
    <p:extLst>
      <p:ext uri="{BB962C8B-B14F-4D97-AF65-F5344CB8AC3E}">
        <p14:creationId xmlns:p14="http://schemas.microsoft.com/office/powerpoint/2010/main" val="14150164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 - Interpretive Issues</a:t>
            </a:r>
          </a:p>
        </p:txBody>
      </p:sp>
      <p:sp>
        <p:nvSpPr>
          <p:cNvPr id="3" name="Content Placeholder 2"/>
          <p:cNvSpPr>
            <a:spLocks noGrp="1"/>
          </p:cNvSpPr>
          <p:nvPr>
            <p:ph idx="1"/>
          </p:nvPr>
        </p:nvSpPr>
        <p:spPr/>
        <p:txBody>
          <a:bodyPr>
            <a:normAutofit fontScale="85000" lnSpcReduction="20000"/>
          </a:bodyPr>
          <a:lstStyle/>
          <a:p>
            <a:pPr marL="0" indent="0">
              <a:buNone/>
            </a:pPr>
            <a:r>
              <a:rPr lang="en-CA" dirty="0"/>
              <a:t>Example IX: Excluded Shares and Income from Services</a:t>
            </a:r>
          </a:p>
          <a:p>
            <a:pPr marL="0" indent="0">
              <a:buNone/>
            </a:pPr>
            <a:r>
              <a:rPr lang="en-CA" dirty="0"/>
              <a:t>Facts:*</a:t>
            </a:r>
          </a:p>
          <a:p>
            <a:r>
              <a:rPr lang="en-CA" dirty="0"/>
              <a:t>Brother A owns shares representing 15% of votes and value of </a:t>
            </a:r>
            <a:r>
              <a:rPr lang="en-CA" dirty="0" err="1"/>
              <a:t>Transportco</a:t>
            </a:r>
            <a:r>
              <a:rPr lang="en-CA" dirty="0"/>
              <a:t> </a:t>
            </a:r>
          </a:p>
          <a:p>
            <a:r>
              <a:rPr lang="en-CA" dirty="0"/>
              <a:t>Brother B owns the remaining shares of </a:t>
            </a:r>
            <a:r>
              <a:rPr lang="en-CA" dirty="0" err="1"/>
              <a:t>Transportco</a:t>
            </a:r>
            <a:r>
              <a:rPr lang="en-CA" dirty="0"/>
              <a:t> </a:t>
            </a:r>
          </a:p>
          <a:p>
            <a:r>
              <a:rPr lang="en-CA" dirty="0"/>
              <a:t>Brother A and Brother B are specified individuals over age 25</a:t>
            </a:r>
          </a:p>
          <a:p>
            <a:r>
              <a:rPr lang="en-CA" dirty="0" err="1"/>
              <a:t>Transportco’s</a:t>
            </a:r>
            <a:r>
              <a:rPr lang="en-CA" dirty="0"/>
              <a:t> business is providing drivers on contract for logistic companies</a:t>
            </a:r>
          </a:p>
          <a:p>
            <a:r>
              <a:rPr lang="en-CA" dirty="0"/>
              <a:t>More than 90% of </a:t>
            </a:r>
            <a:r>
              <a:rPr lang="en-CA" dirty="0" err="1"/>
              <a:t>Transportco’s</a:t>
            </a:r>
            <a:r>
              <a:rPr lang="en-CA" dirty="0"/>
              <a:t> income is from that business </a:t>
            </a:r>
          </a:p>
          <a:p>
            <a:r>
              <a:rPr lang="en-CA" dirty="0"/>
              <a:t>Brother B is Actively Engaged in the business</a:t>
            </a:r>
          </a:p>
          <a:p>
            <a:r>
              <a:rPr lang="en-CA" dirty="0" err="1"/>
              <a:t>Transportco</a:t>
            </a:r>
            <a:r>
              <a:rPr lang="en-CA" dirty="0"/>
              <a:t> has over 100 employees</a:t>
            </a:r>
          </a:p>
          <a:p>
            <a:r>
              <a:rPr lang="en-CA" dirty="0" err="1"/>
              <a:t>Transportco</a:t>
            </a:r>
            <a:r>
              <a:rPr lang="en-CA" dirty="0"/>
              <a:t> pays a dividend to Brother A</a:t>
            </a:r>
          </a:p>
          <a:p>
            <a:pPr marL="0" indent="0">
              <a:buNone/>
            </a:pPr>
            <a:r>
              <a:rPr lang="en-CA" dirty="0"/>
              <a:t>*</a:t>
            </a:r>
            <a:r>
              <a:rPr lang="en-CA" sz="1900" dirty="0"/>
              <a:t>Based on 2018 CALU CRA Roundtable, Ques. 6 </a:t>
            </a:r>
          </a:p>
          <a:p>
            <a:endParaRPr lang="en-CA" sz="1900" dirty="0"/>
          </a:p>
        </p:txBody>
      </p:sp>
      <p:sp>
        <p:nvSpPr>
          <p:cNvPr id="4" name="Slide Number Placeholder 3"/>
          <p:cNvSpPr>
            <a:spLocks noGrp="1"/>
          </p:cNvSpPr>
          <p:nvPr>
            <p:ph type="sldNum" sz="quarter" idx="12"/>
          </p:nvPr>
        </p:nvSpPr>
        <p:spPr/>
        <p:txBody>
          <a:bodyPr/>
          <a:lstStyle/>
          <a:p>
            <a:fld id="{5BADC73F-354B-41CD-817B-1612689EC3C5}" type="slidenum">
              <a:rPr lang="en-CA" smtClean="0"/>
              <a:t>51</a:t>
            </a:fld>
            <a:endParaRPr lang="en-CA"/>
          </a:p>
        </p:txBody>
      </p:sp>
    </p:spTree>
    <p:extLst>
      <p:ext uri="{BB962C8B-B14F-4D97-AF65-F5344CB8AC3E}">
        <p14:creationId xmlns:p14="http://schemas.microsoft.com/office/powerpoint/2010/main" val="12837377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 - Interpretive Issues</a:t>
            </a:r>
          </a:p>
        </p:txBody>
      </p:sp>
      <p:sp>
        <p:nvSpPr>
          <p:cNvPr id="3" name="Content Placeholder 2"/>
          <p:cNvSpPr>
            <a:spLocks noGrp="1"/>
          </p:cNvSpPr>
          <p:nvPr>
            <p:ph idx="1"/>
          </p:nvPr>
        </p:nvSpPr>
        <p:spPr>
          <a:xfrm>
            <a:off x="960120" y="1917065"/>
            <a:ext cx="10515600" cy="4351338"/>
          </a:xfrm>
        </p:spPr>
        <p:txBody>
          <a:bodyPr>
            <a:normAutofit fontScale="77500" lnSpcReduction="20000"/>
          </a:bodyPr>
          <a:lstStyle/>
          <a:p>
            <a:pPr marL="0" indent="0">
              <a:buNone/>
            </a:pPr>
            <a:r>
              <a:rPr lang="en-CA" sz="2900" dirty="0"/>
              <a:t>Example IX: Excluded Shares and Income from Services</a:t>
            </a:r>
          </a:p>
          <a:p>
            <a:pPr marL="0" indent="0">
              <a:buNone/>
            </a:pPr>
            <a:r>
              <a:rPr lang="en-CA" sz="2900" dirty="0"/>
              <a:t>Conclusion:</a:t>
            </a:r>
          </a:p>
          <a:p>
            <a:r>
              <a:rPr lang="en-CA" sz="2900" dirty="0"/>
              <a:t>Dividend income of Brother A is not from Excluded Shares</a:t>
            </a:r>
          </a:p>
          <a:p>
            <a:pPr marL="0" indent="0">
              <a:buNone/>
            </a:pPr>
            <a:r>
              <a:rPr lang="en-CA" sz="2900" dirty="0"/>
              <a:t>Analysis:</a:t>
            </a:r>
          </a:p>
          <a:p>
            <a:r>
              <a:rPr lang="en-CA" sz="2900" dirty="0"/>
              <a:t>Is the income split income? Yes</a:t>
            </a:r>
          </a:p>
          <a:p>
            <a:pPr lvl="1"/>
            <a:r>
              <a:rPr lang="en-CA" sz="2900" dirty="0"/>
              <a:t>Brother A is a Specified Individual</a:t>
            </a:r>
          </a:p>
          <a:p>
            <a:pPr lvl="1"/>
            <a:r>
              <a:rPr lang="en-CA" sz="2900" dirty="0"/>
              <a:t>Dividend on unlisted (private corporation) shares</a:t>
            </a:r>
          </a:p>
          <a:p>
            <a:pPr lvl="1"/>
            <a:r>
              <a:rPr lang="en-CA" sz="2900" dirty="0"/>
              <a:t>Derived directly or indirectly from a Related Business</a:t>
            </a:r>
          </a:p>
          <a:p>
            <a:pPr lvl="0"/>
            <a:r>
              <a:rPr lang="en-CA" sz="2900" dirty="0">
                <a:solidFill>
                  <a:prstClr val="black"/>
                </a:solidFill>
              </a:rPr>
              <a:t>Is the income in another category of Excluded Amount?</a:t>
            </a:r>
          </a:p>
          <a:p>
            <a:pPr lvl="1"/>
            <a:r>
              <a:rPr lang="en-CA" sz="2900" dirty="0">
                <a:solidFill>
                  <a:prstClr val="black"/>
                </a:solidFill>
              </a:rPr>
              <a:t>Not income from Excluded Shares</a:t>
            </a:r>
          </a:p>
          <a:p>
            <a:pPr lvl="2"/>
            <a:r>
              <a:rPr lang="en-CA" sz="2900" dirty="0">
                <a:solidFill>
                  <a:prstClr val="black"/>
                </a:solidFill>
              </a:rPr>
              <a:t>90% or more of </a:t>
            </a:r>
            <a:r>
              <a:rPr lang="en-CA" sz="2900" dirty="0" err="1">
                <a:solidFill>
                  <a:prstClr val="black"/>
                </a:solidFill>
              </a:rPr>
              <a:t>Transportco’s</a:t>
            </a:r>
            <a:r>
              <a:rPr lang="en-CA" sz="2900" dirty="0">
                <a:solidFill>
                  <a:prstClr val="black"/>
                </a:solidFill>
              </a:rPr>
              <a:t> income is from the provision of services</a:t>
            </a:r>
          </a:p>
          <a:p>
            <a:pPr lvl="1"/>
            <a:r>
              <a:rPr lang="en-CA" sz="2900" dirty="0">
                <a:solidFill>
                  <a:prstClr val="black"/>
                </a:solidFill>
              </a:rPr>
              <a:t>Does another category of Excluded Amount apply?</a:t>
            </a:r>
          </a:p>
          <a:p>
            <a:pPr lvl="2"/>
            <a:r>
              <a:rPr lang="en-CA" sz="2900" dirty="0">
                <a:solidFill>
                  <a:prstClr val="black"/>
                </a:solidFill>
              </a:rPr>
              <a:t>If not, dividend is subject to TOSI</a:t>
            </a:r>
          </a:p>
          <a:p>
            <a:pPr lvl="1"/>
            <a:endParaRPr lang="en-CA" dirty="0">
              <a:solidFill>
                <a:prstClr val="black"/>
              </a:solidFill>
            </a:endParaRPr>
          </a:p>
          <a:p>
            <a:pPr lvl="1"/>
            <a:endParaRPr lang="en-CA" dirty="0">
              <a:solidFill>
                <a:prstClr val="black"/>
              </a:solidFill>
            </a:endParaRPr>
          </a:p>
          <a:p>
            <a:pPr lvl="1"/>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52</a:t>
            </a:fld>
            <a:endParaRPr lang="en-CA"/>
          </a:p>
        </p:txBody>
      </p:sp>
    </p:spTree>
    <p:extLst>
      <p:ext uri="{BB962C8B-B14F-4D97-AF65-F5344CB8AC3E}">
        <p14:creationId xmlns:p14="http://schemas.microsoft.com/office/powerpoint/2010/main" val="31520813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 - Interpretive Issues</a:t>
            </a:r>
          </a:p>
        </p:txBody>
      </p:sp>
      <p:sp>
        <p:nvSpPr>
          <p:cNvPr id="3" name="Content Placeholder 2"/>
          <p:cNvSpPr>
            <a:spLocks noGrp="1"/>
          </p:cNvSpPr>
          <p:nvPr>
            <p:ph idx="1"/>
          </p:nvPr>
        </p:nvSpPr>
        <p:spPr/>
        <p:txBody>
          <a:bodyPr>
            <a:normAutofit fontScale="85000" lnSpcReduction="20000"/>
          </a:bodyPr>
          <a:lstStyle/>
          <a:p>
            <a:pPr marL="0" indent="0">
              <a:buNone/>
            </a:pPr>
            <a:r>
              <a:rPr lang="en-CA" sz="2600" dirty="0"/>
              <a:t>Example X: Excluded Shares &amp; Mixed Supply Business</a:t>
            </a:r>
          </a:p>
          <a:p>
            <a:pPr marL="0" indent="0">
              <a:buNone/>
            </a:pPr>
            <a:r>
              <a:rPr lang="en-CA" sz="2600" dirty="0"/>
              <a:t>Facts:*</a:t>
            </a:r>
          </a:p>
          <a:p>
            <a:r>
              <a:rPr lang="en-CA" sz="2600" dirty="0" err="1"/>
              <a:t>Pumberco</a:t>
            </a:r>
            <a:r>
              <a:rPr lang="en-CA" sz="2600" dirty="0"/>
              <a:t> operates plumbing business</a:t>
            </a:r>
          </a:p>
          <a:p>
            <a:r>
              <a:rPr lang="en-CA" sz="2600" dirty="0"/>
              <a:t>The business includes providing installation, repair and maintenance services and the supply of any related parts or equipment</a:t>
            </a:r>
          </a:p>
          <a:p>
            <a:r>
              <a:rPr lang="en-CA" sz="2600" dirty="0"/>
              <a:t>In the prior taxation year, 15% of </a:t>
            </a:r>
            <a:r>
              <a:rPr lang="en-CA" sz="2600" dirty="0" err="1"/>
              <a:t>Plumberco’s</a:t>
            </a:r>
            <a:r>
              <a:rPr lang="en-CA" sz="2600" dirty="0"/>
              <a:t> gross business income was from the provision of non-services</a:t>
            </a:r>
          </a:p>
          <a:p>
            <a:r>
              <a:rPr lang="en-CA" sz="2600" dirty="0"/>
              <a:t>Spouse A and Spouse B are equal (votes and value) shareholders of </a:t>
            </a:r>
            <a:r>
              <a:rPr lang="en-CA" sz="2600" dirty="0" err="1"/>
              <a:t>Plumberco</a:t>
            </a:r>
            <a:endParaRPr lang="en-CA" sz="2600" dirty="0"/>
          </a:p>
          <a:p>
            <a:r>
              <a:rPr lang="en-CA" sz="2600" dirty="0"/>
              <a:t>Spouse A is the owner-manager of the business</a:t>
            </a:r>
          </a:p>
          <a:p>
            <a:r>
              <a:rPr lang="en-CA" sz="2600" dirty="0"/>
              <a:t>Spouse B is not Actively Engaged in the business and has never made any material contribution to the business</a:t>
            </a:r>
          </a:p>
          <a:p>
            <a:r>
              <a:rPr lang="en-CA" sz="2600" dirty="0" err="1"/>
              <a:t>Plumberco</a:t>
            </a:r>
            <a:r>
              <a:rPr lang="en-CA" sz="2600" dirty="0"/>
              <a:t> pays a dividend to Spouse B</a:t>
            </a:r>
          </a:p>
          <a:p>
            <a:pPr marL="0" indent="0">
              <a:buNone/>
            </a:pPr>
            <a:r>
              <a:rPr lang="en-CA" dirty="0"/>
              <a:t>*</a:t>
            </a:r>
            <a:r>
              <a:rPr lang="en-CA" sz="1900" dirty="0"/>
              <a:t>Based on 2018 STEP CRA Roundtable, Ques. 5</a:t>
            </a:r>
          </a:p>
        </p:txBody>
      </p:sp>
      <p:sp>
        <p:nvSpPr>
          <p:cNvPr id="4" name="Slide Number Placeholder 3"/>
          <p:cNvSpPr>
            <a:spLocks noGrp="1"/>
          </p:cNvSpPr>
          <p:nvPr>
            <p:ph type="sldNum" sz="quarter" idx="12"/>
          </p:nvPr>
        </p:nvSpPr>
        <p:spPr/>
        <p:txBody>
          <a:bodyPr/>
          <a:lstStyle/>
          <a:p>
            <a:fld id="{5BADC73F-354B-41CD-817B-1612689EC3C5}" type="slidenum">
              <a:rPr lang="en-CA" smtClean="0"/>
              <a:t>53</a:t>
            </a:fld>
            <a:endParaRPr lang="en-CA"/>
          </a:p>
        </p:txBody>
      </p:sp>
    </p:spTree>
    <p:extLst>
      <p:ext uri="{BB962C8B-B14F-4D97-AF65-F5344CB8AC3E}">
        <p14:creationId xmlns:p14="http://schemas.microsoft.com/office/powerpoint/2010/main" val="22010226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“Excluded Shares” - Interpretive Issues</a:t>
            </a:r>
          </a:p>
        </p:txBody>
      </p:sp>
      <p:sp>
        <p:nvSpPr>
          <p:cNvPr id="3" name="Content Placeholder 2"/>
          <p:cNvSpPr>
            <a:spLocks noGrp="1"/>
          </p:cNvSpPr>
          <p:nvPr>
            <p:ph idx="1"/>
          </p:nvPr>
        </p:nvSpPr>
        <p:spPr>
          <a:xfrm>
            <a:off x="1173051" y="1915777"/>
            <a:ext cx="10515600" cy="4351338"/>
          </a:xfrm>
        </p:spPr>
        <p:txBody>
          <a:bodyPr>
            <a:noAutofit/>
          </a:bodyPr>
          <a:lstStyle/>
          <a:p>
            <a:pPr marL="0" indent="0">
              <a:buNone/>
            </a:pPr>
            <a:r>
              <a:rPr lang="en-CA" sz="1800" dirty="0"/>
              <a:t>Example X: Excluded Shares and Mixed Supply Business</a:t>
            </a:r>
          </a:p>
          <a:p>
            <a:pPr marL="0" indent="0">
              <a:buNone/>
            </a:pPr>
            <a:r>
              <a:rPr lang="en-CA" sz="1800" dirty="0"/>
              <a:t>Conclusion:</a:t>
            </a:r>
          </a:p>
          <a:p>
            <a:r>
              <a:rPr lang="en-CA" sz="1800" dirty="0"/>
              <a:t>Dividend to Spouse B is not subject to TOSI</a:t>
            </a:r>
          </a:p>
          <a:p>
            <a:pPr marL="0" indent="0">
              <a:buNone/>
            </a:pPr>
            <a:r>
              <a:rPr lang="en-CA" sz="1800" dirty="0"/>
              <a:t>Analysis:</a:t>
            </a:r>
          </a:p>
          <a:p>
            <a:r>
              <a:rPr lang="en-CA" sz="1800" dirty="0"/>
              <a:t>Is the income Split Income? Yes</a:t>
            </a:r>
          </a:p>
          <a:p>
            <a:pPr lvl="1"/>
            <a:r>
              <a:rPr lang="en-CA" sz="1800" dirty="0"/>
              <a:t>Spouse B is a Specified Individual</a:t>
            </a:r>
          </a:p>
          <a:p>
            <a:pPr lvl="1"/>
            <a:r>
              <a:rPr lang="en-CA" sz="1800" dirty="0"/>
              <a:t>Dividend on unlisted (private corporation) shares</a:t>
            </a:r>
          </a:p>
          <a:p>
            <a:pPr lvl="1"/>
            <a:r>
              <a:rPr lang="en-CA" sz="1800" dirty="0"/>
              <a:t>Derived directly or indirectly from a Related Business </a:t>
            </a:r>
          </a:p>
          <a:p>
            <a:pPr lvl="0"/>
            <a:r>
              <a:rPr lang="en-CA" sz="1800" dirty="0">
                <a:solidFill>
                  <a:prstClr val="black"/>
                </a:solidFill>
              </a:rPr>
              <a:t>Is the income in another category of Excluded Amount? Yes</a:t>
            </a:r>
          </a:p>
          <a:p>
            <a:pPr lvl="1"/>
            <a:r>
              <a:rPr lang="en-CA" sz="1800" dirty="0"/>
              <a:t>The dividend is income from Excluded Shares</a:t>
            </a:r>
          </a:p>
          <a:p>
            <a:pPr lvl="2"/>
            <a:r>
              <a:rPr lang="en-CA" sz="1800" dirty="0"/>
              <a:t>Less than 90% of the business income is from the provision of services</a:t>
            </a:r>
          </a:p>
          <a:p>
            <a:pPr lvl="2"/>
            <a:r>
              <a:rPr lang="en-CA" sz="1800" dirty="0"/>
              <a:t>Spouse B owns more than 10% of the votes and value</a:t>
            </a:r>
          </a:p>
          <a:p>
            <a:pPr lvl="2"/>
            <a:r>
              <a:rPr lang="en-CA" sz="1800" dirty="0"/>
              <a:t>No income from </a:t>
            </a:r>
            <a:r>
              <a:rPr lang="en-CA" sz="1800" u="sng" dirty="0"/>
              <a:t>another</a:t>
            </a:r>
            <a:r>
              <a:rPr lang="en-CA" sz="1800" dirty="0"/>
              <a:t> Related Business (other than </a:t>
            </a:r>
            <a:r>
              <a:rPr lang="en-CA" sz="1800" dirty="0" err="1"/>
              <a:t>Plumberco’s</a:t>
            </a:r>
            <a:r>
              <a:rPr lang="en-CA" sz="1800" dirty="0"/>
              <a:t> business) </a:t>
            </a:r>
          </a:p>
          <a:p>
            <a:pPr lvl="1"/>
            <a:endParaRPr lang="en-CA" sz="1800" dirty="0"/>
          </a:p>
        </p:txBody>
      </p:sp>
      <p:sp>
        <p:nvSpPr>
          <p:cNvPr id="4" name="Slide Number Placeholder 3"/>
          <p:cNvSpPr>
            <a:spLocks noGrp="1"/>
          </p:cNvSpPr>
          <p:nvPr>
            <p:ph type="sldNum" sz="quarter" idx="12"/>
          </p:nvPr>
        </p:nvSpPr>
        <p:spPr/>
        <p:txBody>
          <a:bodyPr/>
          <a:lstStyle/>
          <a:p>
            <a:fld id="{5BADC73F-354B-41CD-817B-1612689EC3C5}" type="slidenum">
              <a:rPr lang="en-CA" smtClean="0"/>
              <a:t>54</a:t>
            </a:fld>
            <a:endParaRPr lang="en-CA"/>
          </a:p>
        </p:txBody>
      </p:sp>
    </p:spTree>
    <p:extLst>
      <p:ext uri="{BB962C8B-B14F-4D97-AF65-F5344CB8AC3E}">
        <p14:creationId xmlns:p14="http://schemas.microsoft.com/office/powerpoint/2010/main" val="34307513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CA" sz="3600" dirty="0"/>
              <a:t>Key Additions to “Excluded Amount”</a:t>
            </a:r>
            <a:br>
              <a:rPr lang="en-CA" sz="3600" dirty="0"/>
            </a:br>
            <a:r>
              <a:rPr lang="en-CA" sz="3600" dirty="0"/>
              <a:t>“Excluded Shares” - Compliance Issues </a:t>
            </a:r>
            <a:br>
              <a:rPr lang="en-CA" sz="3600" dirty="0"/>
            </a:br>
            <a:r>
              <a:rPr lang="en-CA" sz="3600" dirty="0"/>
              <a:t>Mixed Service and Non-Service Businesses</a:t>
            </a:r>
          </a:p>
        </p:txBody>
      </p:sp>
      <p:sp>
        <p:nvSpPr>
          <p:cNvPr id="3" name="Content Placeholder 2"/>
          <p:cNvSpPr>
            <a:spLocks noGrp="1"/>
          </p:cNvSpPr>
          <p:nvPr>
            <p:ph idx="1"/>
          </p:nvPr>
        </p:nvSpPr>
        <p:spPr/>
        <p:txBody>
          <a:bodyPr/>
          <a:lstStyle/>
          <a:p>
            <a:r>
              <a:rPr lang="en-CA" dirty="0"/>
              <a:t>Gross revenue test</a:t>
            </a:r>
          </a:p>
          <a:p>
            <a:r>
              <a:rPr lang="en-CA" dirty="0"/>
              <a:t>Where goods are provided in combination with a service and the goods are not incidental – consider amount of revenue related to goods</a:t>
            </a:r>
          </a:p>
          <a:p>
            <a:r>
              <a:rPr lang="en-CA" dirty="0" err="1"/>
              <a:t>Eg</a:t>
            </a:r>
            <a:r>
              <a:rPr lang="en-CA" dirty="0"/>
              <a:t>.  Auto repairs, home renovations</a:t>
            </a:r>
          </a:p>
          <a:p>
            <a:r>
              <a:rPr lang="en-CA" dirty="0"/>
              <a:t>Service can be incidental – </a:t>
            </a:r>
            <a:r>
              <a:rPr lang="en-CA" dirty="0" err="1"/>
              <a:t>eg</a:t>
            </a:r>
            <a:r>
              <a:rPr lang="en-CA" dirty="0"/>
              <a:t>. delivery and installation of goods sold</a:t>
            </a:r>
          </a:p>
          <a:p>
            <a:r>
              <a:rPr lang="en-CA" dirty="0"/>
              <a:t>CRA recognizes that billing practices and accounting systems may not specifically identify revenue from non-services – flexibility when reviewing such situations</a:t>
            </a:r>
          </a:p>
        </p:txBody>
      </p:sp>
      <p:sp>
        <p:nvSpPr>
          <p:cNvPr id="4" name="Slide Number Placeholder 3"/>
          <p:cNvSpPr>
            <a:spLocks noGrp="1"/>
          </p:cNvSpPr>
          <p:nvPr>
            <p:ph type="sldNum" sz="quarter" idx="12"/>
          </p:nvPr>
        </p:nvSpPr>
        <p:spPr/>
        <p:txBody>
          <a:bodyPr/>
          <a:lstStyle/>
          <a:p>
            <a:fld id="{5BADC73F-354B-41CD-817B-1612689EC3C5}" type="slidenum">
              <a:rPr lang="en-CA" smtClean="0"/>
              <a:t>55</a:t>
            </a:fld>
            <a:endParaRPr lang="en-CA"/>
          </a:p>
        </p:txBody>
      </p:sp>
    </p:spTree>
    <p:extLst>
      <p:ext uri="{BB962C8B-B14F-4D97-AF65-F5344CB8AC3E}">
        <p14:creationId xmlns:p14="http://schemas.microsoft.com/office/powerpoint/2010/main" val="42041060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lstStyle/>
          <a:p>
            <a:pPr marL="0" indent="0">
              <a:buNone/>
            </a:pPr>
            <a:r>
              <a:rPr lang="en-CA" dirty="0"/>
              <a:t>Overview</a:t>
            </a:r>
          </a:p>
          <a:p>
            <a:r>
              <a:rPr lang="en-CA" dirty="0"/>
              <a:t>Excluded Amount includes income, the amount of which is a “Reasonable Return”</a:t>
            </a:r>
          </a:p>
          <a:p>
            <a:r>
              <a:rPr lang="en-CA" dirty="0"/>
              <a:t>Not subject to TOSI</a:t>
            </a:r>
          </a:p>
          <a:p>
            <a:r>
              <a:rPr lang="en-CA" dirty="0"/>
              <a:t>Different tests based on age of the specified individual</a:t>
            </a:r>
          </a:p>
          <a:p>
            <a:pPr lvl="1"/>
            <a:r>
              <a:rPr lang="en-CA" sz="2800" dirty="0"/>
              <a:t>“Safe Harbour Capital Return” (Age 18 to 24)</a:t>
            </a:r>
          </a:p>
          <a:p>
            <a:pPr lvl="1"/>
            <a:r>
              <a:rPr lang="en-CA" sz="2800" dirty="0"/>
              <a:t>“Arm’s Length Capital” “Reasonable Return” (Age 18 to 24)</a:t>
            </a:r>
          </a:p>
          <a:p>
            <a:pPr lvl="1"/>
            <a:r>
              <a:rPr lang="en-CA" sz="2800" dirty="0"/>
              <a:t>General “Reasonable Return” (Age 25 and over)  </a:t>
            </a:r>
          </a:p>
          <a:p>
            <a:pPr lvl="1"/>
            <a:endParaRPr lang="en-CA" dirty="0"/>
          </a:p>
          <a:p>
            <a:pPr lvl="1"/>
            <a:endParaRPr lang="en-CA" dirty="0"/>
          </a:p>
          <a:p>
            <a:pPr lvl="1"/>
            <a:endParaRPr lang="en-CA" dirty="0"/>
          </a:p>
          <a:p>
            <a:endParaRPr lang="en-CA" dirty="0"/>
          </a:p>
          <a:p>
            <a:pPr marL="0"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56</a:t>
            </a:fld>
            <a:endParaRPr lang="en-CA"/>
          </a:p>
        </p:txBody>
      </p:sp>
    </p:spTree>
    <p:extLst>
      <p:ext uri="{BB962C8B-B14F-4D97-AF65-F5344CB8AC3E}">
        <p14:creationId xmlns:p14="http://schemas.microsoft.com/office/powerpoint/2010/main" val="212544522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dirty="0"/>
              <a:t>Key Additions to “Excluded Amount”</a:t>
            </a:r>
            <a:br>
              <a:rPr lang="en-CA" dirty="0"/>
            </a:br>
            <a:r>
              <a:rPr lang="en-CA" dirty="0"/>
              <a:t>“Reasonable Return” </a:t>
            </a:r>
          </a:p>
        </p:txBody>
      </p:sp>
      <p:sp>
        <p:nvSpPr>
          <p:cNvPr id="3" name="Content Placeholder 2"/>
          <p:cNvSpPr>
            <a:spLocks noGrp="1"/>
          </p:cNvSpPr>
          <p:nvPr>
            <p:ph idx="1"/>
          </p:nvPr>
        </p:nvSpPr>
        <p:spPr/>
        <p:txBody>
          <a:bodyPr>
            <a:normAutofit/>
          </a:bodyPr>
          <a:lstStyle/>
          <a:p>
            <a:pPr marL="0" indent="0">
              <a:buNone/>
            </a:pPr>
            <a:r>
              <a:rPr lang="en-CA" sz="2400" dirty="0"/>
              <a:t>Safe Harbour Capital Return</a:t>
            </a:r>
          </a:p>
          <a:p>
            <a:pPr marL="0" indent="0">
              <a:buNone/>
            </a:pPr>
            <a:r>
              <a:rPr lang="en-CA" sz="2400" dirty="0"/>
              <a:t>Overview</a:t>
            </a:r>
          </a:p>
          <a:p>
            <a:r>
              <a:rPr lang="en-CA" sz="2400" dirty="0"/>
              <a:t>One of the changes to simplify the application of the TOSI rules </a:t>
            </a:r>
          </a:p>
          <a:p>
            <a:r>
              <a:rPr lang="en-CA" sz="2400" dirty="0"/>
              <a:t>Applies where Specified Individual between age 18 and 24</a:t>
            </a:r>
          </a:p>
          <a:p>
            <a:r>
              <a:rPr lang="en-CA" sz="2400" dirty="0"/>
              <a:t>Provides a bright line exclusion from Split Income without having to establish whether amount of income is a Reasonable Return</a:t>
            </a:r>
          </a:p>
          <a:p>
            <a:r>
              <a:rPr lang="en-CA" sz="2400" dirty="0"/>
              <a:t>Amount determined by formula   </a:t>
            </a:r>
          </a:p>
          <a:p>
            <a:r>
              <a:rPr lang="en-CA" sz="2400" dirty="0"/>
              <a:t>No Split Income to extent amount does not exceed a prescribed rate of return on FMV of property contributed by the Specified Individual in support of the Related Business</a:t>
            </a:r>
          </a:p>
          <a:p>
            <a:pPr marL="0" indent="0">
              <a:buNone/>
            </a:pPr>
            <a:endParaRPr lang="en-CA" sz="2400" dirty="0"/>
          </a:p>
          <a:p>
            <a:pPr lvl="1"/>
            <a:endParaRPr lang="en-CA" sz="1800" dirty="0"/>
          </a:p>
        </p:txBody>
      </p:sp>
      <p:sp>
        <p:nvSpPr>
          <p:cNvPr id="4" name="Slide Number Placeholder 3"/>
          <p:cNvSpPr>
            <a:spLocks noGrp="1"/>
          </p:cNvSpPr>
          <p:nvPr>
            <p:ph type="sldNum" sz="quarter" idx="12"/>
          </p:nvPr>
        </p:nvSpPr>
        <p:spPr/>
        <p:txBody>
          <a:bodyPr/>
          <a:lstStyle/>
          <a:p>
            <a:fld id="{5BADC73F-354B-41CD-817B-1612689EC3C5}" type="slidenum">
              <a:rPr lang="en-CA" smtClean="0"/>
              <a:t>57</a:t>
            </a:fld>
            <a:endParaRPr lang="en-CA"/>
          </a:p>
        </p:txBody>
      </p:sp>
    </p:spTree>
    <p:extLst>
      <p:ext uri="{BB962C8B-B14F-4D97-AF65-F5344CB8AC3E}">
        <p14:creationId xmlns:p14="http://schemas.microsoft.com/office/powerpoint/2010/main" val="268844786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normAutofit/>
          </a:bodyPr>
          <a:lstStyle/>
          <a:p>
            <a:pPr marL="0" lvl="0" indent="0">
              <a:buNone/>
            </a:pPr>
            <a:r>
              <a:rPr lang="en-CA" sz="2000" dirty="0">
                <a:solidFill>
                  <a:prstClr val="black"/>
                </a:solidFill>
              </a:rPr>
              <a:t>Safe harbour capital return (Cont’d)</a:t>
            </a:r>
          </a:p>
          <a:p>
            <a:pPr marL="0" lvl="0" indent="0">
              <a:buNone/>
            </a:pPr>
            <a:r>
              <a:rPr lang="en-CA" sz="2000" dirty="0"/>
              <a:t>Formula in definition of “safe harbour capital return” in Subsection 120.4(1):</a:t>
            </a:r>
          </a:p>
          <a:p>
            <a:r>
              <a:rPr lang="en-CA" sz="2000" dirty="0"/>
              <a:t>Total of the amounts determined by:</a:t>
            </a:r>
          </a:p>
          <a:p>
            <a:pPr marL="0" indent="0">
              <a:buNone/>
            </a:pPr>
            <a:endParaRPr lang="en-CA" sz="2000" dirty="0"/>
          </a:p>
          <a:p>
            <a:pPr marL="914400" lvl="2" indent="0">
              <a:buNone/>
            </a:pPr>
            <a:r>
              <a:rPr lang="en-CA" dirty="0"/>
              <a:t>		A x (C x D/E)</a:t>
            </a:r>
          </a:p>
          <a:p>
            <a:pPr marL="0" lvl="0" indent="0">
              <a:buNone/>
            </a:pPr>
            <a:endParaRPr lang="en-CA" sz="2000" dirty="0">
              <a:solidFill>
                <a:prstClr val="black"/>
              </a:solidFill>
            </a:endParaRPr>
          </a:p>
          <a:p>
            <a:r>
              <a:rPr lang="en-CA" sz="2000" dirty="0"/>
              <a:t>A = Highest Regulation 4301(c) prescribed rate for the year</a:t>
            </a:r>
          </a:p>
          <a:p>
            <a:r>
              <a:rPr lang="en-CA" sz="2000" dirty="0"/>
              <a:t>C = Initial FMV of each property contributed by specified individual in support of related business</a:t>
            </a:r>
          </a:p>
          <a:p>
            <a:r>
              <a:rPr lang="en-CA" sz="2000" dirty="0"/>
              <a:t>D = Number of days in year the property used in support of related business</a:t>
            </a:r>
          </a:p>
          <a:p>
            <a:r>
              <a:rPr lang="en-CA" sz="2000" dirty="0"/>
              <a:t>E = Number of days in the year</a:t>
            </a:r>
          </a:p>
          <a:p>
            <a:endParaRPr lang="en-CA" sz="2000" dirty="0"/>
          </a:p>
        </p:txBody>
      </p:sp>
      <p:sp>
        <p:nvSpPr>
          <p:cNvPr id="4" name="Slide Number Placeholder 3"/>
          <p:cNvSpPr>
            <a:spLocks noGrp="1"/>
          </p:cNvSpPr>
          <p:nvPr>
            <p:ph type="sldNum" sz="quarter" idx="12"/>
          </p:nvPr>
        </p:nvSpPr>
        <p:spPr/>
        <p:txBody>
          <a:bodyPr/>
          <a:lstStyle/>
          <a:p>
            <a:fld id="{5BADC73F-354B-41CD-817B-1612689EC3C5}" type="slidenum">
              <a:rPr lang="en-CA" smtClean="0"/>
              <a:t>58</a:t>
            </a:fld>
            <a:endParaRPr lang="en-CA"/>
          </a:p>
        </p:txBody>
      </p:sp>
    </p:spTree>
    <p:extLst>
      <p:ext uri="{BB962C8B-B14F-4D97-AF65-F5344CB8AC3E}">
        <p14:creationId xmlns:p14="http://schemas.microsoft.com/office/powerpoint/2010/main" val="40419911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normAutofit fontScale="92500" lnSpcReduction="10000"/>
          </a:bodyPr>
          <a:lstStyle/>
          <a:p>
            <a:pPr marL="0" indent="0">
              <a:buNone/>
            </a:pPr>
            <a:r>
              <a:rPr lang="en-CA" dirty="0"/>
              <a:t>Arm’s Length Capital Reasonable Return</a:t>
            </a:r>
          </a:p>
          <a:p>
            <a:pPr marL="0" indent="0">
              <a:buNone/>
            </a:pPr>
            <a:r>
              <a:rPr lang="en-CA" dirty="0"/>
              <a:t>Overview</a:t>
            </a:r>
          </a:p>
          <a:p>
            <a:r>
              <a:rPr lang="en-CA" dirty="0"/>
              <a:t>Excluded amount includes reasonable return having regard only to the contributions of arm’s length capital by the specified individual</a:t>
            </a:r>
          </a:p>
          <a:p>
            <a:r>
              <a:rPr lang="en-CA" dirty="0"/>
              <a:t>Not subject to TOSI</a:t>
            </a:r>
          </a:p>
          <a:p>
            <a:r>
              <a:rPr lang="en-CA" dirty="0"/>
              <a:t>Applies to specified individual between the age of 18 and 24</a:t>
            </a:r>
          </a:p>
          <a:p>
            <a:r>
              <a:rPr lang="en-CA" dirty="0"/>
              <a:t>In practice, applies if specified individual cannot rely on the safe harbour capital return</a:t>
            </a:r>
          </a:p>
          <a:p>
            <a:r>
              <a:rPr lang="en-CA" dirty="0"/>
              <a:t>Specified individual can have an amount of income from related business that exceeds the safe harbour capital return if such amount is a reasonable return but based only on the amount of “arm’s length capital” contributed </a:t>
            </a:r>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59</a:t>
            </a:fld>
            <a:endParaRPr lang="en-CA"/>
          </a:p>
        </p:txBody>
      </p:sp>
    </p:spTree>
    <p:extLst>
      <p:ext uri="{BB962C8B-B14F-4D97-AF65-F5344CB8AC3E}">
        <p14:creationId xmlns:p14="http://schemas.microsoft.com/office/powerpoint/2010/main" val="2344592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dirty="0">
                <a:solidFill>
                  <a:prstClr val="black"/>
                </a:solidFill>
              </a:rPr>
              <a:t>Overview “Old” Section 120.4</a:t>
            </a:r>
            <a:br>
              <a:rPr lang="en-CA" dirty="0">
                <a:solidFill>
                  <a:prstClr val="black"/>
                </a:solidFill>
              </a:rPr>
            </a:br>
            <a:r>
              <a:rPr lang="en-CA" dirty="0">
                <a:solidFill>
                  <a:prstClr val="black"/>
                </a:solidFill>
              </a:rPr>
              <a:t>Kiddie Tax – Key Concepts </a:t>
            </a:r>
            <a:endParaRPr lang="en-CA" dirty="0"/>
          </a:p>
        </p:txBody>
      </p:sp>
      <p:sp>
        <p:nvSpPr>
          <p:cNvPr id="3" name="Content Placeholder 2"/>
          <p:cNvSpPr>
            <a:spLocks noGrp="1"/>
          </p:cNvSpPr>
          <p:nvPr>
            <p:ph idx="1"/>
          </p:nvPr>
        </p:nvSpPr>
        <p:spPr/>
        <p:txBody>
          <a:bodyPr/>
          <a:lstStyle/>
          <a:p>
            <a:pPr marL="0" indent="0">
              <a:buNone/>
            </a:pPr>
            <a:r>
              <a:rPr lang="en-CA" dirty="0"/>
              <a:t>“Old” definition of “Specified Individual”</a:t>
            </a:r>
          </a:p>
          <a:p>
            <a:r>
              <a:rPr lang="en-CA" dirty="0"/>
              <a:t>An individual:</a:t>
            </a:r>
          </a:p>
          <a:p>
            <a:pPr lvl="1"/>
            <a:r>
              <a:rPr lang="en-CA" sz="2800" dirty="0"/>
              <a:t>Under age 18;</a:t>
            </a:r>
          </a:p>
          <a:p>
            <a:pPr lvl="1"/>
            <a:r>
              <a:rPr lang="en-CA" sz="2800" dirty="0"/>
              <a:t>Not non-resident of Canada; and</a:t>
            </a:r>
          </a:p>
          <a:p>
            <a:pPr lvl="1"/>
            <a:r>
              <a:rPr lang="en-CA" sz="2800" dirty="0"/>
              <a:t>Parent resident in Canada  </a:t>
            </a:r>
          </a:p>
        </p:txBody>
      </p:sp>
      <p:sp>
        <p:nvSpPr>
          <p:cNvPr id="4" name="Slide Number Placeholder 3"/>
          <p:cNvSpPr>
            <a:spLocks noGrp="1"/>
          </p:cNvSpPr>
          <p:nvPr>
            <p:ph type="sldNum" sz="quarter" idx="12"/>
          </p:nvPr>
        </p:nvSpPr>
        <p:spPr/>
        <p:txBody>
          <a:bodyPr/>
          <a:lstStyle/>
          <a:p>
            <a:fld id="{5BADC73F-354B-41CD-817B-1612689EC3C5}" type="slidenum">
              <a:rPr lang="en-CA" smtClean="0"/>
              <a:t>6</a:t>
            </a:fld>
            <a:endParaRPr lang="en-CA"/>
          </a:p>
        </p:txBody>
      </p:sp>
    </p:spTree>
    <p:extLst>
      <p:ext uri="{BB962C8B-B14F-4D97-AF65-F5344CB8AC3E}">
        <p14:creationId xmlns:p14="http://schemas.microsoft.com/office/powerpoint/2010/main" val="14281112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lstStyle/>
          <a:p>
            <a:pPr marL="0" indent="0">
              <a:buNone/>
            </a:pPr>
            <a:r>
              <a:rPr lang="en-CA" dirty="0"/>
              <a:t>Arm’s Length Capital Reasonable Return (Cont’d)</a:t>
            </a:r>
          </a:p>
          <a:p>
            <a:r>
              <a:rPr lang="en-CA" dirty="0"/>
              <a:t>“Arm’s length capital” of a specified individual </a:t>
            </a:r>
          </a:p>
          <a:p>
            <a:r>
              <a:rPr lang="en-CA" dirty="0"/>
              <a:t>Defined in subsection 120.4(1)</a:t>
            </a:r>
          </a:p>
          <a:p>
            <a:pPr lvl="1"/>
            <a:r>
              <a:rPr lang="en-CA" dirty="0"/>
              <a:t>Not Acquired as income, or taxable capital gain or profit, from another property that was derived directly or indirectly from a related business; </a:t>
            </a:r>
          </a:p>
          <a:p>
            <a:pPr lvl="1"/>
            <a:r>
              <a:rPr lang="en-CA" dirty="0"/>
              <a:t>Not Borrowed money; or</a:t>
            </a:r>
          </a:p>
          <a:p>
            <a:pPr lvl="1"/>
            <a:r>
              <a:rPr lang="en-CA" dirty="0"/>
              <a:t>Not Transferred directly or indirectly from a related person (other than as a result of death)</a:t>
            </a:r>
          </a:p>
          <a:p>
            <a:pPr marL="0" indent="0">
              <a:buNone/>
            </a:pPr>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60</a:t>
            </a:fld>
            <a:endParaRPr lang="en-CA"/>
          </a:p>
        </p:txBody>
      </p:sp>
    </p:spTree>
    <p:extLst>
      <p:ext uri="{BB962C8B-B14F-4D97-AF65-F5344CB8AC3E}">
        <p14:creationId xmlns:p14="http://schemas.microsoft.com/office/powerpoint/2010/main" val="25265634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lstStyle/>
          <a:p>
            <a:pPr marL="0" indent="0">
              <a:buNone/>
            </a:pPr>
            <a:r>
              <a:rPr lang="en-CA" dirty="0"/>
              <a:t>Reasonable Return</a:t>
            </a:r>
          </a:p>
          <a:p>
            <a:pPr marL="0" indent="0">
              <a:buNone/>
            </a:pPr>
            <a:r>
              <a:rPr lang="en-CA" dirty="0"/>
              <a:t>Overview</a:t>
            </a:r>
          </a:p>
          <a:p>
            <a:r>
              <a:rPr lang="en-CA" dirty="0"/>
              <a:t>Excluded amount includes amount to the extent that is a Reasonable Return</a:t>
            </a:r>
          </a:p>
          <a:p>
            <a:r>
              <a:rPr lang="en-CA" dirty="0"/>
              <a:t>Not subject to TOSI</a:t>
            </a:r>
          </a:p>
          <a:p>
            <a:r>
              <a:rPr lang="en-CA" dirty="0"/>
              <a:t>Applies to specified individual age 25 or over</a:t>
            </a:r>
          </a:p>
          <a:p>
            <a:r>
              <a:rPr lang="en-CA" dirty="0"/>
              <a:t>Excluded amount of last resort – only if none of the other categories of excluded amount apply</a:t>
            </a:r>
          </a:p>
        </p:txBody>
      </p:sp>
      <p:sp>
        <p:nvSpPr>
          <p:cNvPr id="4" name="Slide Number Placeholder 3"/>
          <p:cNvSpPr>
            <a:spLocks noGrp="1"/>
          </p:cNvSpPr>
          <p:nvPr>
            <p:ph type="sldNum" sz="quarter" idx="12"/>
          </p:nvPr>
        </p:nvSpPr>
        <p:spPr/>
        <p:txBody>
          <a:bodyPr/>
          <a:lstStyle/>
          <a:p>
            <a:fld id="{5BADC73F-354B-41CD-817B-1612689EC3C5}" type="slidenum">
              <a:rPr lang="en-CA" smtClean="0"/>
              <a:t>61</a:t>
            </a:fld>
            <a:endParaRPr lang="en-CA"/>
          </a:p>
        </p:txBody>
      </p:sp>
    </p:spTree>
    <p:extLst>
      <p:ext uri="{BB962C8B-B14F-4D97-AF65-F5344CB8AC3E}">
        <p14:creationId xmlns:p14="http://schemas.microsoft.com/office/powerpoint/2010/main" val="13632908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normAutofit fontScale="92500"/>
          </a:bodyPr>
          <a:lstStyle/>
          <a:p>
            <a:pPr marL="0" indent="0">
              <a:buNone/>
            </a:pPr>
            <a:r>
              <a:rPr lang="en-CA" sz="2400" dirty="0"/>
              <a:t>Reasonable Return (Cont’d)</a:t>
            </a:r>
          </a:p>
          <a:p>
            <a:r>
              <a:rPr lang="en-CA" sz="2400" dirty="0"/>
              <a:t>Defined in subsection 120.4(1)</a:t>
            </a:r>
          </a:p>
          <a:p>
            <a:pPr lvl="1"/>
            <a:r>
              <a:rPr lang="en-CA" dirty="0"/>
              <a:t>Whether amount of split income of specified individual is reasonable measured by </a:t>
            </a:r>
            <a:r>
              <a:rPr lang="en-CA" u="sng" dirty="0"/>
              <a:t>relative contributions </a:t>
            </a:r>
            <a:r>
              <a:rPr lang="en-CA" dirty="0"/>
              <a:t>of specified individual and source individual based on the following factors (“Reasonableness Criteria”):</a:t>
            </a:r>
          </a:p>
          <a:p>
            <a:pPr lvl="2"/>
            <a:r>
              <a:rPr lang="en-CA" sz="2400" u="sng" dirty="0"/>
              <a:t>Labour Contribution</a:t>
            </a:r>
            <a:r>
              <a:rPr lang="en-CA" sz="2400" dirty="0"/>
              <a:t>: work performed by them for the related business</a:t>
            </a:r>
          </a:p>
          <a:p>
            <a:pPr lvl="2"/>
            <a:r>
              <a:rPr lang="en-CA" sz="2400" u="sng" dirty="0"/>
              <a:t>Property Contribution</a:t>
            </a:r>
            <a:r>
              <a:rPr lang="en-CA" sz="2400" dirty="0"/>
              <a:t>: property contributed by them directly or indirectly in support of the related business</a:t>
            </a:r>
          </a:p>
          <a:p>
            <a:pPr lvl="2"/>
            <a:r>
              <a:rPr lang="en-CA" sz="2400" u="sng" dirty="0"/>
              <a:t>Risks Incurred</a:t>
            </a:r>
            <a:r>
              <a:rPr lang="en-CA" sz="2400" dirty="0"/>
              <a:t>: the risk assumed by them in respect of the related business</a:t>
            </a:r>
          </a:p>
          <a:p>
            <a:pPr lvl="2"/>
            <a:r>
              <a:rPr lang="en-CA" sz="2400" u="sng" dirty="0"/>
              <a:t>Historical Payment</a:t>
            </a:r>
            <a:r>
              <a:rPr lang="en-CA" sz="2400" dirty="0"/>
              <a:t>: total of all amounts paid or payable by any person or partnership to, or for the benefit of, them in respect of the related business </a:t>
            </a:r>
          </a:p>
          <a:p>
            <a:pPr lvl="2"/>
            <a:r>
              <a:rPr lang="en-CA" sz="2400" u="sng" dirty="0"/>
              <a:t>Other Factors</a:t>
            </a:r>
            <a:r>
              <a:rPr lang="en-CA" sz="2400" dirty="0"/>
              <a:t>: such other factors as may be relevant</a:t>
            </a:r>
          </a:p>
          <a:p>
            <a:endParaRPr lang="en-CA" sz="2400" dirty="0"/>
          </a:p>
        </p:txBody>
      </p:sp>
      <p:sp>
        <p:nvSpPr>
          <p:cNvPr id="4" name="Slide Number Placeholder 3"/>
          <p:cNvSpPr>
            <a:spLocks noGrp="1"/>
          </p:cNvSpPr>
          <p:nvPr>
            <p:ph type="sldNum" sz="quarter" idx="12"/>
          </p:nvPr>
        </p:nvSpPr>
        <p:spPr/>
        <p:txBody>
          <a:bodyPr/>
          <a:lstStyle/>
          <a:p>
            <a:fld id="{5BADC73F-354B-41CD-817B-1612689EC3C5}" type="slidenum">
              <a:rPr lang="en-CA" smtClean="0"/>
              <a:t>62</a:t>
            </a:fld>
            <a:endParaRPr lang="en-CA"/>
          </a:p>
        </p:txBody>
      </p:sp>
    </p:spTree>
    <p:extLst>
      <p:ext uri="{BB962C8B-B14F-4D97-AF65-F5344CB8AC3E}">
        <p14:creationId xmlns:p14="http://schemas.microsoft.com/office/powerpoint/2010/main" val="28390654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lstStyle/>
          <a:p>
            <a:pPr marL="0" indent="0">
              <a:buNone/>
            </a:pPr>
            <a:r>
              <a:rPr lang="en-CA" dirty="0"/>
              <a:t>Reasonable Return (Cont’d)</a:t>
            </a:r>
          </a:p>
          <a:p>
            <a:r>
              <a:rPr lang="en-CA" dirty="0"/>
              <a:t>Will depend on the facts and circumstances of each case</a:t>
            </a:r>
          </a:p>
          <a:p>
            <a:r>
              <a:rPr lang="en-CA" dirty="0"/>
              <a:t>Examples of factors to consider in applying Reasonableness Criteria in </a:t>
            </a:r>
            <a:r>
              <a:rPr lang="en-CA" i="1" dirty="0"/>
              <a:t>Guidance on the application of the split income rules for adults </a:t>
            </a:r>
          </a:p>
          <a:p>
            <a:r>
              <a:rPr lang="en-CA" dirty="0"/>
              <a:t>In general, the Canada Revenue Agency will not question what is a reasonable amount where the taxpayers have made a good faith attempt to determinate a Reasonable Return based on the facts and circumstances </a:t>
            </a:r>
          </a:p>
          <a:p>
            <a:pPr marL="0" indent="0">
              <a:buNone/>
            </a:pPr>
            <a:r>
              <a:rPr lang="en-CA" dirty="0"/>
              <a:t> </a:t>
            </a:r>
          </a:p>
          <a:p>
            <a:pPr lvl="1"/>
            <a:endParaRPr lang="en-CA" dirty="0"/>
          </a:p>
          <a:p>
            <a:pPr marL="0"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63</a:t>
            </a:fld>
            <a:endParaRPr lang="en-CA"/>
          </a:p>
        </p:txBody>
      </p:sp>
    </p:spTree>
    <p:extLst>
      <p:ext uri="{BB962C8B-B14F-4D97-AF65-F5344CB8AC3E}">
        <p14:creationId xmlns:p14="http://schemas.microsoft.com/office/powerpoint/2010/main" val="1310828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normAutofit/>
          </a:bodyPr>
          <a:lstStyle/>
          <a:p>
            <a:pPr marL="0" indent="0">
              <a:buNone/>
            </a:pPr>
            <a:r>
              <a:rPr lang="en-CA" dirty="0"/>
              <a:t>Labour Contribution</a:t>
            </a:r>
          </a:p>
          <a:p>
            <a:r>
              <a:rPr lang="en-CA" sz="1900" dirty="0"/>
              <a:t>The nature of the tasks performed</a:t>
            </a:r>
          </a:p>
          <a:p>
            <a:r>
              <a:rPr lang="en-CA" sz="1900" dirty="0"/>
              <a:t>Hours required to complete tasks</a:t>
            </a:r>
          </a:p>
          <a:p>
            <a:r>
              <a:rPr lang="en-CA" sz="1900" dirty="0"/>
              <a:t>A competitive salary/wage for tasks in relation to businesses of similar size and industry</a:t>
            </a:r>
          </a:p>
          <a:p>
            <a:r>
              <a:rPr lang="en-CA" sz="1900" dirty="0"/>
              <a:t>Education, training and experience</a:t>
            </a:r>
          </a:p>
          <a:p>
            <a:r>
              <a:rPr lang="en-CA" sz="1900" dirty="0"/>
              <a:t>Degree of activities and nature of activities in relation to those of business of a comparable nature and size</a:t>
            </a:r>
          </a:p>
          <a:p>
            <a:r>
              <a:rPr lang="en-CA" sz="1900" dirty="0"/>
              <a:t>Time spent on the activity in comparison to time spent in other activities or undertakings</a:t>
            </a:r>
          </a:p>
          <a:p>
            <a:r>
              <a:rPr lang="en-CA" sz="1900" dirty="0"/>
              <a:t>Particular knowledge, skill or know-how that the individual possessed</a:t>
            </a:r>
          </a:p>
          <a:p>
            <a:r>
              <a:rPr lang="en-CA" sz="1900" dirty="0"/>
              <a:t>Business acumen</a:t>
            </a:r>
          </a:p>
          <a:p>
            <a:r>
              <a:rPr lang="en-CA" sz="1900" dirty="0"/>
              <a:t>Past performance of functions</a:t>
            </a:r>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64</a:t>
            </a:fld>
            <a:endParaRPr lang="en-CA"/>
          </a:p>
        </p:txBody>
      </p:sp>
    </p:spTree>
    <p:extLst>
      <p:ext uri="{BB962C8B-B14F-4D97-AF65-F5344CB8AC3E}">
        <p14:creationId xmlns:p14="http://schemas.microsoft.com/office/powerpoint/2010/main" val="19328692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lstStyle/>
          <a:p>
            <a:pPr marL="0" indent="0">
              <a:buNone/>
            </a:pPr>
            <a:r>
              <a:rPr lang="en-CA" dirty="0"/>
              <a:t>Property Contribution</a:t>
            </a:r>
          </a:p>
          <a:p>
            <a:r>
              <a:rPr lang="en-CA" sz="1800" dirty="0"/>
              <a:t>The amount of capital contributed to the business</a:t>
            </a:r>
          </a:p>
          <a:p>
            <a:r>
              <a:rPr lang="en-CA" sz="1800" dirty="0"/>
              <a:t>The amount of loans to the business</a:t>
            </a:r>
          </a:p>
          <a:p>
            <a:r>
              <a:rPr lang="en-CA" sz="1800" dirty="0"/>
              <a:t>The FMV of property (tangible and intangible) transferred to the business, including technical knowledge, experience, skill, know-how</a:t>
            </a:r>
          </a:p>
          <a:p>
            <a:r>
              <a:rPr lang="en-CA" sz="1800" dirty="0"/>
              <a:t>Whether the individual has provided property as collateral for loans or other undertakings</a:t>
            </a:r>
          </a:p>
          <a:p>
            <a:r>
              <a:rPr lang="en-CA" sz="1800" dirty="0"/>
              <a:t>Whether other source of capital or loans are readily available</a:t>
            </a:r>
          </a:p>
          <a:p>
            <a:r>
              <a:rPr lang="en-CA" sz="1800" dirty="0"/>
              <a:t>Whether comparable property are readily available</a:t>
            </a:r>
          </a:p>
          <a:p>
            <a:r>
              <a:rPr lang="en-CA" sz="1800" dirty="0"/>
              <a:t>Whether property are unique or personal to the individual</a:t>
            </a:r>
          </a:p>
          <a:p>
            <a:r>
              <a:rPr lang="en-CA" sz="1800" dirty="0"/>
              <a:t>Opportunity costs</a:t>
            </a:r>
          </a:p>
          <a:p>
            <a:r>
              <a:rPr lang="en-CA" sz="1800" dirty="0"/>
              <a:t>Past property contributions</a:t>
            </a:r>
          </a:p>
          <a:p>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65</a:t>
            </a:fld>
            <a:endParaRPr lang="en-CA"/>
          </a:p>
        </p:txBody>
      </p:sp>
    </p:spTree>
    <p:extLst>
      <p:ext uri="{BB962C8B-B14F-4D97-AF65-F5344CB8AC3E}">
        <p14:creationId xmlns:p14="http://schemas.microsoft.com/office/powerpoint/2010/main" val="39859315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normAutofit fontScale="92500" lnSpcReduction="20000"/>
          </a:bodyPr>
          <a:lstStyle/>
          <a:p>
            <a:pPr marL="0" indent="0">
              <a:buNone/>
            </a:pPr>
            <a:r>
              <a:rPr lang="en-CA" dirty="0"/>
              <a:t>Risk Assumption</a:t>
            </a:r>
          </a:p>
          <a:p>
            <a:r>
              <a:rPr lang="en-CA" dirty="0"/>
              <a:t>Whether the individual is exposed to the financial liabilities of the business, whether through guarantees of mortgages, loans or lines of credit or otherwise</a:t>
            </a:r>
          </a:p>
          <a:p>
            <a:r>
              <a:rPr lang="en-CA" dirty="0"/>
              <a:t>Whether the individual is exposed to statutory liabilities related to the business</a:t>
            </a:r>
          </a:p>
          <a:p>
            <a:r>
              <a:rPr lang="en-CA" dirty="0"/>
              <a:t>Extent of the risk that contributions made by the individual to the business may be lost, whether in whole or part</a:t>
            </a:r>
          </a:p>
          <a:p>
            <a:r>
              <a:rPr lang="en-CA" dirty="0"/>
              <a:t>Whether any risk is indemnified or otherwise limited in the circumstances, whether by agreement or otherwise</a:t>
            </a:r>
          </a:p>
          <a:p>
            <a:r>
              <a:rPr lang="en-CA" dirty="0"/>
              <a:t>Whether the individual’s reputation or personal goodwill is at risk</a:t>
            </a:r>
          </a:p>
          <a:p>
            <a:r>
              <a:rPr lang="en-CA" dirty="0"/>
              <a:t>Past or ongoing risk assumption</a:t>
            </a:r>
          </a:p>
        </p:txBody>
      </p:sp>
      <p:sp>
        <p:nvSpPr>
          <p:cNvPr id="4" name="Slide Number Placeholder 3"/>
          <p:cNvSpPr>
            <a:spLocks noGrp="1"/>
          </p:cNvSpPr>
          <p:nvPr>
            <p:ph type="sldNum" sz="quarter" idx="12"/>
          </p:nvPr>
        </p:nvSpPr>
        <p:spPr/>
        <p:txBody>
          <a:bodyPr/>
          <a:lstStyle/>
          <a:p>
            <a:fld id="{5BADC73F-354B-41CD-817B-1612689EC3C5}" type="slidenum">
              <a:rPr lang="en-CA" smtClean="0"/>
              <a:t>66</a:t>
            </a:fld>
            <a:endParaRPr lang="en-CA"/>
          </a:p>
        </p:txBody>
      </p:sp>
    </p:spTree>
    <p:extLst>
      <p:ext uri="{BB962C8B-B14F-4D97-AF65-F5344CB8AC3E}">
        <p14:creationId xmlns:p14="http://schemas.microsoft.com/office/powerpoint/2010/main" val="13757468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lstStyle/>
          <a:p>
            <a:pPr marL="0" indent="0">
              <a:buNone/>
            </a:pPr>
            <a:r>
              <a:rPr lang="en-CA" dirty="0"/>
              <a:t>Total Amounts Paid</a:t>
            </a:r>
          </a:p>
          <a:p>
            <a:r>
              <a:rPr lang="en-CA" dirty="0"/>
              <a:t>All payments of any kind</a:t>
            </a:r>
          </a:p>
          <a:p>
            <a:pPr lvl="1"/>
            <a:r>
              <a:rPr lang="en-CA" dirty="0"/>
              <a:t>Salary or other remuneration or compensation</a:t>
            </a:r>
          </a:p>
          <a:p>
            <a:pPr lvl="1"/>
            <a:r>
              <a:rPr lang="en-CA" dirty="0"/>
              <a:t>Dividends</a:t>
            </a:r>
          </a:p>
          <a:p>
            <a:pPr lvl="1"/>
            <a:r>
              <a:rPr lang="en-CA" dirty="0"/>
              <a:t>Interest</a:t>
            </a:r>
          </a:p>
          <a:p>
            <a:pPr lvl="1"/>
            <a:r>
              <a:rPr lang="en-CA" dirty="0"/>
              <a:t>Proceeds</a:t>
            </a:r>
          </a:p>
          <a:p>
            <a:pPr lvl="1"/>
            <a:r>
              <a:rPr lang="en-CA" dirty="0"/>
              <a:t>Fees</a:t>
            </a:r>
          </a:p>
          <a:p>
            <a:pPr lvl="0"/>
            <a:r>
              <a:rPr lang="en-CA" dirty="0">
                <a:solidFill>
                  <a:prstClr val="black"/>
                </a:solidFill>
              </a:rPr>
              <a:t>Any benefit or deemed benefit of any kind</a:t>
            </a:r>
          </a:p>
          <a:p>
            <a:pPr marL="457200" lvl="1"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67</a:t>
            </a:fld>
            <a:endParaRPr lang="en-CA"/>
          </a:p>
        </p:txBody>
      </p:sp>
    </p:spTree>
    <p:extLst>
      <p:ext uri="{BB962C8B-B14F-4D97-AF65-F5344CB8AC3E}">
        <p14:creationId xmlns:p14="http://schemas.microsoft.com/office/powerpoint/2010/main" val="8605785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normAutofit fontScale="55000" lnSpcReduction="20000"/>
          </a:bodyPr>
          <a:lstStyle/>
          <a:p>
            <a:pPr marL="0" indent="0">
              <a:buNone/>
            </a:pPr>
            <a:r>
              <a:rPr lang="en-CA" sz="3800" dirty="0"/>
              <a:t>Example XI: Reasonable Return</a:t>
            </a:r>
          </a:p>
          <a:p>
            <a:pPr marL="0" indent="0">
              <a:buNone/>
            </a:pPr>
            <a:r>
              <a:rPr lang="en-CA" sz="3800" dirty="0"/>
              <a:t>Facts:*</a:t>
            </a:r>
          </a:p>
          <a:p>
            <a:r>
              <a:rPr lang="en-CA" sz="3800" dirty="0" err="1"/>
              <a:t>Professionalco</a:t>
            </a:r>
            <a:r>
              <a:rPr lang="en-CA" sz="3800" dirty="0"/>
              <a:t> carries on a professional practice business</a:t>
            </a:r>
          </a:p>
          <a:p>
            <a:r>
              <a:rPr lang="en-CA" sz="3800" dirty="0"/>
              <a:t>Spouse A and Spouse B own 50% of the shares of </a:t>
            </a:r>
            <a:r>
              <a:rPr lang="en-CA" sz="3800" dirty="0" err="1"/>
              <a:t>Professionalco</a:t>
            </a:r>
            <a:endParaRPr lang="en-CA" sz="3800" dirty="0"/>
          </a:p>
          <a:p>
            <a:r>
              <a:rPr lang="en-CA" sz="3800" dirty="0"/>
              <a:t>Spouse A and Spouse B are specified individuals and over age 25</a:t>
            </a:r>
          </a:p>
          <a:p>
            <a:r>
              <a:rPr lang="en-CA" sz="3800" dirty="0"/>
              <a:t>Spouse A is a licensed professional and works full time in the business</a:t>
            </a:r>
          </a:p>
          <a:p>
            <a:r>
              <a:rPr lang="en-CA" sz="3800" dirty="0"/>
              <a:t>Spouse B on average works less than 20 hours per week doing bookkeeping</a:t>
            </a:r>
          </a:p>
          <a:p>
            <a:r>
              <a:rPr lang="en-CA" sz="3800" dirty="0"/>
              <a:t>Prior to marriage, bookkeeping was done by part-time arm’s length employee</a:t>
            </a:r>
          </a:p>
          <a:p>
            <a:r>
              <a:rPr lang="en-CA" sz="3800" dirty="0" err="1"/>
              <a:t>Professionalco</a:t>
            </a:r>
            <a:r>
              <a:rPr lang="en-CA" sz="3800" dirty="0"/>
              <a:t> pays a dividend to Spouse B</a:t>
            </a:r>
          </a:p>
          <a:p>
            <a:r>
              <a:rPr lang="en-CA" sz="3800" dirty="0"/>
              <a:t>The amount of the dividend approximates but is higher than the wages paid to the employee </a:t>
            </a:r>
          </a:p>
          <a:p>
            <a:pPr marL="0" lvl="0" indent="0">
              <a:buNone/>
            </a:pPr>
            <a:r>
              <a:rPr lang="en-CA" dirty="0"/>
              <a:t>*</a:t>
            </a:r>
            <a:r>
              <a:rPr lang="en-CA" sz="2300" i="1" dirty="0">
                <a:solidFill>
                  <a:prstClr val="black"/>
                </a:solidFill>
              </a:rPr>
              <a:t>Guidance on the application of the split income rules for adults</a:t>
            </a:r>
            <a:r>
              <a:rPr lang="en-CA" sz="2300" dirty="0">
                <a:solidFill>
                  <a:prstClr val="black"/>
                </a:solidFill>
              </a:rPr>
              <a:t>, Example 11 </a:t>
            </a:r>
            <a:r>
              <a:rPr lang="en-CA" sz="2300" i="1" dirty="0">
                <a:solidFill>
                  <a:prstClr val="black"/>
                </a:solidFill>
              </a:rPr>
              <a:t> </a:t>
            </a:r>
          </a:p>
          <a:p>
            <a:pPr marL="0" indent="0">
              <a:buNone/>
            </a:pPr>
            <a:r>
              <a:rPr lang="en-CA" sz="2300" i="1" dirty="0"/>
              <a:t> </a:t>
            </a:r>
            <a:r>
              <a:rPr lang="en-CA" sz="2300" dirty="0"/>
              <a:t>  </a:t>
            </a:r>
          </a:p>
        </p:txBody>
      </p:sp>
      <p:sp>
        <p:nvSpPr>
          <p:cNvPr id="4" name="Slide Number Placeholder 3"/>
          <p:cNvSpPr>
            <a:spLocks noGrp="1"/>
          </p:cNvSpPr>
          <p:nvPr>
            <p:ph type="sldNum" sz="quarter" idx="12"/>
          </p:nvPr>
        </p:nvSpPr>
        <p:spPr/>
        <p:txBody>
          <a:bodyPr/>
          <a:lstStyle/>
          <a:p>
            <a:fld id="{5BADC73F-354B-41CD-817B-1612689EC3C5}" type="slidenum">
              <a:rPr lang="en-CA" smtClean="0"/>
              <a:t>68</a:t>
            </a:fld>
            <a:endParaRPr lang="en-CA"/>
          </a:p>
        </p:txBody>
      </p:sp>
    </p:spTree>
    <p:extLst>
      <p:ext uri="{BB962C8B-B14F-4D97-AF65-F5344CB8AC3E}">
        <p14:creationId xmlns:p14="http://schemas.microsoft.com/office/powerpoint/2010/main" val="85679459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“Reasonable Return”</a:t>
            </a:r>
          </a:p>
        </p:txBody>
      </p:sp>
      <p:sp>
        <p:nvSpPr>
          <p:cNvPr id="3" name="Content Placeholder 2"/>
          <p:cNvSpPr>
            <a:spLocks noGrp="1"/>
          </p:cNvSpPr>
          <p:nvPr>
            <p:ph idx="1"/>
          </p:nvPr>
        </p:nvSpPr>
        <p:spPr/>
        <p:txBody>
          <a:bodyPr>
            <a:normAutofit fontScale="85000" lnSpcReduction="20000"/>
          </a:bodyPr>
          <a:lstStyle/>
          <a:p>
            <a:pPr marL="0" indent="0">
              <a:buNone/>
            </a:pPr>
            <a:r>
              <a:rPr lang="en-CA" sz="2600" dirty="0"/>
              <a:t>Example XI: Reasonable Return (Cont’d)</a:t>
            </a:r>
          </a:p>
          <a:p>
            <a:pPr marL="0" indent="0">
              <a:buNone/>
            </a:pPr>
            <a:r>
              <a:rPr lang="en-CA" sz="2600" dirty="0"/>
              <a:t>Conclusion:</a:t>
            </a:r>
          </a:p>
          <a:p>
            <a:r>
              <a:rPr lang="en-CA" sz="2600" dirty="0"/>
              <a:t>Dividend of Spouse B is not subject to TOSI</a:t>
            </a:r>
          </a:p>
          <a:p>
            <a:pPr marL="0" indent="0">
              <a:buNone/>
            </a:pPr>
            <a:r>
              <a:rPr lang="en-CA" sz="2600" dirty="0"/>
              <a:t>Analysis:</a:t>
            </a:r>
          </a:p>
          <a:p>
            <a:r>
              <a:rPr lang="en-CA" sz="2600" dirty="0"/>
              <a:t>Is the Dividend Split Income? Yes</a:t>
            </a:r>
          </a:p>
          <a:p>
            <a:pPr lvl="1"/>
            <a:r>
              <a:rPr lang="en-CA" sz="2600" dirty="0"/>
              <a:t>Spouse B is a Specified Individual</a:t>
            </a:r>
            <a:endParaRPr lang="en-CA" sz="2200" dirty="0"/>
          </a:p>
          <a:p>
            <a:pPr lvl="1"/>
            <a:r>
              <a:rPr lang="en-CA" sz="2600" dirty="0"/>
              <a:t>Dividend on unlisted (private corporation) shares</a:t>
            </a:r>
          </a:p>
          <a:p>
            <a:pPr lvl="1"/>
            <a:r>
              <a:rPr lang="en-CA" sz="2600" dirty="0"/>
              <a:t>Derived directly or indirectly from Related Business</a:t>
            </a:r>
          </a:p>
          <a:p>
            <a:pPr marL="0" indent="0">
              <a:buNone/>
            </a:pPr>
            <a:r>
              <a:rPr lang="en-CA" sz="2600" dirty="0"/>
              <a:t>Is the income in another category of Excluded Amount? Yes</a:t>
            </a:r>
          </a:p>
          <a:p>
            <a:pPr lvl="1"/>
            <a:r>
              <a:rPr lang="en-CA" sz="2600" dirty="0"/>
              <a:t>Amount is a Reasonable Return based on Reasonableness Criteria</a:t>
            </a:r>
          </a:p>
          <a:p>
            <a:pPr lvl="1"/>
            <a:r>
              <a:rPr lang="en-CA" sz="2600" dirty="0"/>
              <a:t>Dividend high but comparable to wage paid to arm’s length employee	</a:t>
            </a:r>
          </a:p>
          <a:p>
            <a:pPr lvl="1"/>
            <a:r>
              <a:rPr lang="en-CA" sz="2600" dirty="0"/>
              <a:t>Canada Revenue Agency will not substitute its own judgement where taxpayers have made good faith attempt to determine Reasonable Return</a:t>
            </a:r>
          </a:p>
          <a:p>
            <a:pPr marL="0"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69</a:t>
            </a:fld>
            <a:endParaRPr lang="en-CA"/>
          </a:p>
        </p:txBody>
      </p:sp>
    </p:spTree>
    <p:extLst>
      <p:ext uri="{BB962C8B-B14F-4D97-AF65-F5344CB8AC3E}">
        <p14:creationId xmlns:p14="http://schemas.microsoft.com/office/powerpoint/2010/main" val="3069095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Overview “Old” Section 120.4</a:t>
            </a:r>
            <a:br>
              <a:rPr lang="en-CA" dirty="0"/>
            </a:br>
            <a:r>
              <a:rPr lang="en-CA" dirty="0"/>
              <a:t>Kiddie Tax – Key Concepts</a:t>
            </a:r>
          </a:p>
        </p:txBody>
      </p:sp>
      <p:sp>
        <p:nvSpPr>
          <p:cNvPr id="3" name="Content Placeholder 2"/>
          <p:cNvSpPr>
            <a:spLocks noGrp="1"/>
          </p:cNvSpPr>
          <p:nvPr>
            <p:ph idx="1"/>
          </p:nvPr>
        </p:nvSpPr>
        <p:spPr/>
        <p:txBody>
          <a:bodyPr>
            <a:normAutofit lnSpcReduction="10000"/>
          </a:bodyPr>
          <a:lstStyle/>
          <a:p>
            <a:r>
              <a:rPr lang="en-CA" sz="2000" dirty="0"/>
              <a:t>Under “old” definition, “Split Income” means: </a:t>
            </a:r>
          </a:p>
          <a:p>
            <a:pPr marL="914400" lvl="1" indent="-457200">
              <a:buAutoNum type="alphaLcParenR"/>
            </a:pPr>
            <a:r>
              <a:rPr lang="en-CA" sz="2000" dirty="0"/>
              <a:t>taxable dividends and section 15 benefits from private corporations</a:t>
            </a:r>
          </a:p>
          <a:p>
            <a:pPr marL="914400" lvl="1" indent="-457200">
              <a:buAutoNum type="alphaLcParenR"/>
            </a:pPr>
            <a:r>
              <a:rPr lang="en-CA" sz="2000" dirty="0"/>
              <a:t>allocations of partnership income: </a:t>
            </a:r>
          </a:p>
          <a:p>
            <a:pPr marL="1428750" lvl="2" indent="-514350">
              <a:buAutoNum type="romanLcParenR"/>
            </a:pPr>
            <a:r>
              <a:rPr lang="en-CA" dirty="0"/>
              <a:t>from property or services provided to business carried on by certain related persons</a:t>
            </a:r>
          </a:p>
          <a:p>
            <a:pPr marL="1428750" lvl="2" indent="-514350">
              <a:buAutoNum type="romanLcParenR"/>
            </a:pPr>
            <a:r>
              <a:rPr lang="en-CA" dirty="0"/>
              <a:t>Income from business or rental of property operated by related persons</a:t>
            </a:r>
          </a:p>
          <a:p>
            <a:pPr marL="914400" lvl="1" indent="-457200">
              <a:buAutoNum type="alphaLcParenR"/>
            </a:pPr>
            <a:r>
              <a:rPr lang="en-CA" sz="2000" dirty="0"/>
              <a:t>allocations from trust attributable to:</a:t>
            </a:r>
          </a:p>
          <a:p>
            <a:pPr marL="1428750" lvl="2" indent="-514350">
              <a:buAutoNum type="romanLcParenR"/>
            </a:pPr>
            <a:r>
              <a:rPr lang="en-CA" dirty="0"/>
              <a:t>taxable dividends and section 15 benefits from private corporations</a:t>
            </a:r>
          </a:p>
          <a:p>
            <a:pPr marL="1428750" lvl="2" indent="-514350">
              <a:buAutoNum type="romanLcParenR"/>
            </a:pPr>
            <a:r>
              <a:rPr lang="en-CA" dirty="0"/>
              <a:t>Income from property or services provided to business carried on by related persons </a:t>
            </a:r>
          </a:p>
          <a:p>
            <a:pPr marL="1428750" lvl="2" indent="-514350">
              <a:buAutoNum type="romanLcParenR"/>
            </a:pPr>
            <a:r>
              <a:rPr lang="en-CA" dirty="0"/>
              <a:t>Income from business or rental of property operated by related persons</a:t>
            </a:r>
          </a:p>
          <a:p>
            <a:r>
              <a:rPr lang="en-CA" sz="2000" dirty="0"/>
              <a:t>Split Income does not include “Excluded Amount”</a:t>
            </a:r>
          </a:p>
          <a:p>
            <a:pPr lvl="1"/>
            <a:r>
              <a:rPr lang="en-CA" sz="2000" dirty="0"/>
              <a:t>certain bequests received </a:t>
            </a:r>
            <a:r>
              <a:rPr lang="en-CA" sz="2000" u="sng" dirty="0"/>
              <a:t>from </a:t>
            </a:r>
            <a:r>
              <a:rPr lang="en-CA" sz="2000" dirty="0"/>
              <a:t>parent; or </a:t>
            </a:r>
            <a:r>
              <a:rPr lang="en-CA" sz="2000" u="sng" dirty="0"/>
              <a:t>by </a:t>
            </a:r>
            <a:r>
              <a:rPr lang="en-CA" sz="2000" dirty="0"/>
              <a:t>full time students or impaired individuals from any person</a:t>
            </a:r>
          </a:p>
          <a:p>
            <a:r>
              <a:rPr lang="en-CA" sz="2000" dirty="0"/>
              <a:t>Split Income does not cover wages and salary (but subject to section 67)</a:t>
            </a:r>
          </a:p>
        </p:txBody>
      </p:sp>
      <p:sp>
        <p:nvSpPr>
          <p:cNvPr id="4" name="Slide Number Placeholder 3"/>
          <p:cNvSpPr>
            <a:spLocks noGrp="1"/>
          </p:cNvSpPr>
          <p:nvPr>
            <p:ph type="sldNum" sz="quarter" idx="12"/>
          </p:nvPr>
        </p:nvSpPr>
        <p:spPr/>
        <p:txBody>
          <a:bodyPr/>
          <a:lstStyle/>
          <a:p>
            <a:fld id="{5BADC73F-354B-41CD-817B-1612689EC3C5}" type="slidenum">
              <a:rPr lang="en-CA" smtClean="0"/>
              <a:t>7</a:t>
            </a:fld>
            <a:endParaRPr lang="en-CA"/>
          </a:p>
        </p:txBody>
      </p:sp>
    </p:spTree>
    <p:extLst>
      <p:ext uri="{BB962C8B-B14F-4D97-AF65-F5344CB8AC3E}">
        <p14:creationId xmlns:p14="http://schemas.microsoft.com/office/powerpoint/2010/main" val="275070075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Special Application Rules</a:t>
            </a:r>
          </a:p>
        </p:txBody>
      </p:sp>
      <p:sp>
        <p:nvSpPr>
          <p:cNvPr id="3" name="Content Placeholder 2"/>
          <p:cNvSpPr>
            <a:spLocks noGrp="1"/>
          </p:cNvSpPr>
          <p:nvPr>
            <p:ph idx="1"/>
          </p:nvPr>
        </p:nvSpPr>
        <p:spPr/>
        <p:txBody>
          <a:bodyPr>
            <a:normAutofit fontScale="92500" lnSpcReduction="20000"/>
          </a:bodyPr>
          <a:lstStyle/>
          <a:p>
            <a:pPr marL="0" indent="0">
              <a:buNone/>
            </a:pPr>
            <a:r>
              <a:rPr lang="en-CA" dirty="0"/>
              <a:t>Subsection 120.4(1.1)</a:t>
            </a:r>
          </a:p>
          <a:p>
            <a:pPr marL="0" indent="0">
              <a:buNone/>
            </a:pPr>
            <a:r>
              <a:rPr lang="en-CA" dirty="0"/>
              <a:t>Special rules allow limited income sprinkling on property acquired from a deceased or by a spouse/common-law partner age 65 or over</a:t>
            </a:r>
          </a:p>
          <a:p>
            <a:r>
              <a:rPr lang="en-CA" dirty="0"/>
              <a:t>Allows an adult specified individual who acquires property as a result of the death of another individual to step in the shoes of the deceased in determining whether income from such property is a “reasonable return” or is from an “excluded business”</a:t>
            </a:r>
          </a:p>
          <a:p>
            <a:r>
              <a:rPr lang="en-CA" dirty="0"/>
              <a:t>Allows income or taxable capital gain of specified individuals to be deemed an excluded amount if it would have been an excluded amount if it was income of their deceased spouse or common-law partner</a:t>
            </a:r>
          </a:p>
          <a:p>
            <a:r>
              <a:rPr lang="en-CA" dirty="0"/>
              <a:t>Allows income or taxable capital gain of specified individuals to be deemed an excluded amount if it would have been an excluded amount if it was income of their spouse or common-law partner who is age 65 or over</a:t>
            </a:r>
          </a:p>
          <a:p>
            <a:endParaRPr lang="en-CA" dirty="0"/>
          </a:p>
          <a:p>
            <a:endParaRPr lang="en-CA" dirty="0"/>
          </a:p>
          <a:p>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70</a:t>
            </a:fld>
            <a:endParaRPr lang="en-CA"/>
          </a:p>
        </p:txBody>
      </p:sp>
    </p:spTree>
    <p:extLst>
      <p:ext uri="{BB962C8B-B14F-4D97-AF65-F5344CB8AC3E}">
        <p14:creationId xmlns:p14="http://schemas.microsoft.com/office/powerpoint/2010/main" val="328925132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Special Application Rules</a:t>
            </a:r>
          </a:p>
        </p:txBody>
      </p:sp>
      <p:sp>
        <p:nvSpPr>
          <p:cNvPr id="3" name="Content Placeholder 2"/>
          <p:cNvSpPr>
            <a:spLocks noGrp="1"/>
          </p:cNvSpPr>
          <p:nvPr>
            <p:ph idx="1"/>
          </p:nvPr>
        </p:nvSpPr>
        <p:spPr/>
        <p:txBody>
          <a:bodyPr>
            <a:normAutofit fontScale="77500" lnSpcReduction="20000"/>
          </a:bodyPr>
          <a:lstStyle/>
          <a:p>
            <a:pPr marL="0" indent="0">
              <a:buNone/>
            </a:pPr>
            <a:r>
              <a:rPr lang="en-CA" dirty="0"/>
              <a:t>Example XII: Income Sprinkling by Senior </a:t>
            </a:r>
          </a:p>
          <a:p>
            <a:pPr marL="0" indent="0">
              <a:buNone/>
            </a:pPr>
            <a:r>
              <a:rPr lang="en-CA" dirty="0"/>
              <a:t>Facts:*</a:t>
            </a:r>
          </a:p>
          <a:p>
            <a:r>
              <a:rPr lang="en-CA" dirty="0"/>
              <a:t>Spouse A and Spouse B own respectively 95% and 5% of the shares of </a:t>
            </a:r>
            <a:r>
              <a:rPr lang="en-CA" dirty="0" err="1"/>
              <a:t>Investco</a:t>
            </a:r>
            <a:endParaRPr lang="en-CA" dirty="0"/>
          </a:p>
          <a:p>
            <a:r>
              <a:rPr lang="en-CA" dirty="0"/>
              <a:t>Spouse A is over age 65 and Spouse B is age 60</a:t>
            </a:r>
          </a:p>
          <a:p>
            <a:r>
              <a:rPr lang="en-CA" dirty="0" err="1"/>
              <a:t>Investco</a:t>
            </a:r>
            <a:r>
              <a:rPr lang="en-CA" dirty="0"/>
              <a:t> carried on an active business for over 25 years which has been wound down</a:t>
            </a:r>
          </a:p>
          <a:p>
            <a:r>
              <a:rPr lang="en-CA" dirty="0" err="1"/>
              <a:t>Investco</a:t>
            </a:r>
            <a:r>
              <a:rPr lang="en-CA" dirty="0"/>
              <a:t> owns and manages a portfolio of passive investment assets and carries on a business of earning income from  property</a:t>
            </a:r>
          </a:p>
          <a:p>
            <a:r>
              <a:rPr lang="en-CA" dirty="0"/>
              <a:t>Spouse B never Actively Engaged and made no material contribution to </a:t>
            </a:r>
            <a:r>
              <a:rPr lang="en-CA" dirty="0" err="1"/>
              <a:t>Investco’s</a:t>
            </a:r>
            <a:r>
              <a:rPr lang="en-CA" dirty="0"/>
              <a:t> business</a:t>
            </a:r>
          </a:p>
          <a:p>
            <a:r>
              <a:rPr lang="en-CA" dirty="0" err="1"/>
              <a:t>Investco</a:t>
            </a:r>
            <a:r>
              <a:rPr lang="en-CA" dirty="0"/>
              <a:t> pays the net investment income to Spouse A and Spouse B</a:t>
            </a:r>
          </a:p>
          <a:p>
            <a:pPr lvl="0"/>
            <a:endParaRPr lang="en-CA" i="1" dirty="0">
              <a:solidFill>
                <a:prstClr val="black"/>
              </a:solidFill>
            </a:endParaRPr>
          </a:p>
          <a:p>
            <a:pPr marL="0" lvl="0" indent="0">
              <a:buNone/>
            </a:pPr>
            <a:r>
              <a:rPr lang="en-CA" i="1" dirty="0">
                <a:solidFill>
                  <a:prstClr val="black"/>
                </a:solidFill>
              </a:rPr>
              <a:t>*</a:t>
            </a:r>
            <a:r>
              <a:rPr lang="en-CA" sz="1700" i="1" dirty="0">
                <a:solidFill>
                  <a:prstClr val="black"/>
                </a:solidFill>
              </a:rPr>
              <a:t>Guidance on the application of the split income rules for adults</a:t>
            </a:r>
            <a:r>
              <a:rPr lang="en-CA" sz="1700" dirty="0">
                <a:solidFill>
                  <a:prstClr val="black"/>
                </a:solidFill>
              </a:rPr>
              <a:t>, Example</a:t>
            </a:r>
            <a:r>
              <a:rPr lang="en-CA" sz="1700" i="1" dirty="0">
                <a:solidFill>
                  <a:prstClr val="black"/>
                </a:solidFill>
              </a:rPr>
              <a:t> </a:t>
            </a:r>
            <a:r>
              <a:rPr lang="en-CA" sz="1700" dirty="0">
                <a:solidFill>
                  <a:prstClr val="black"/>
                </a:solidFill>
              </a:rPr>
              <a:t>12</a:t>
            </a:r>
            <a:endParaRPr lang="en-CA" sz="1700" i="1" dirty="0">
              <a:solidFill>
                <a:prstClr val="black"/>
              </a:solidFill>
            </a:endParaRPr>
          </a:p>
          <a:p>
            <a:pPr marL="0"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71</a:t>
            </a:fld>
            <a:endParaRPr lang="en-CA"/>
          </a:p>
        </p:txBody>
      </p:sp>
    </p:spTree>
    <p:extLst>
      <p:ext uri="{BB962C8B-B14F-4D97-AF65-F5344CB8AC3E}">
        <p14:creationId xmlns:p14="http://schemas.microsoft.com/office/powerpoint/2010/main" val="385895517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Special Application Rules</a:t>
            </a:r>
          </a:p>
        </p:txBody>
      </p:sp>
      <p:sp>
        <p:nvSpPr>
          <p:cNvPr id="3" name="Content Placeholder 2"/>
          <p:cNvSpPr>
            <a:spLocks noGrp="1"/>
          </p:cNvSpPr>
          <p:nvPr>
            <p:ph idx="1"/>
          </p:nvPr>
        </p:nvSpPr>
        <p:spPr/>
        <p:txBody>
          <a:bodyPr>
            <a:normAutofit fontScale="92500" lnSpcReduction="10000"/>
          </a:bodyPr>
          <a:lstStyle/>
          <a:p>
            <a:pPr marL="0" indent="0">
              <a:buNone/>
            </a:pPr>
            <a:r>
              <a:rPr lang="en-CA" sz="2000" dirty="0"/>
              <a:t>Example XII: Income Sprinkling by Senior (Cont’d)</a:t>
            </a:r>
          </a:p>
          <a:p>
            <a:pPr marL="0" indent="0">
              <a:buNone/>
            </a:pPr>
            <a:r>
              <a:rPr lang="en-CA" sz="2000" dirty="0"/>
              <a:t> Conclusion:</a:t>
            </a:r>
          </a:p>
          <a:p>
            <a:r>
              <a:rPr lang="en-CA" sz="2000" dirty="0"/>
              <a:t>Dividend received by Spouse B is not subject to TOSI</a:t>
            </a:r>
          </a:p>
          <a:p>
            <a:pPr marL="0" indent="0">
              <a:buNone/>
            </a:pPr>
            <a:r>
              <a:rPr lang="en-CA" sz="2000" dirty="0"/>
              <a:t>Analysis:</a:t>
            </a:r>
          </a:p>
          <a:p>
            <a:pPr marL="0" indent="0">
              <a:buNone/>
            </a:pPr>
            <a:r>
              <a:rPr lang="en-CA" sz="2000" dirty="0"/>
              <a:t>Is the income split income? Yes</a:t>
            </a:r>
          </a:p>
          <a:p>
            <a:r>
              <a:rPr lang="en-CA" sz="2000" dirty="0"/>
              <a:t>Spouse B is a Specified Individual</a:t>
            </a:r>
          </a:p>
          <a:p>
            <a:r>
              <a:rPr lang="en-CA" sz="2000" dirty="0"/>
              <a:t>Income is dividend on unlisted (private corporation) shares</a:t>
            </a:r>
          </a:p>
          <a:p>
            <a:r>
              <a:rPr lang="en-CA" sz="2000" dirty="0"/>
              <a:t>Derived from a related business</a:t>
            </a:r>
          </a:p>
          <a:p>
            <a:pPr marL="0" indent="0">
              <a:buNone/>
            </a:pPr>
            <a:r>
              <a:rPr lang="en-CA" sz="2000" dirty="0"/>
              <a:t>Is the income in another category of Excluded Amount? Yes</a:t>
            </a:r>
          </a:p>
          <a:p>
            <a:r>
              <a:rPr lang="en-CA" sz="2000" dirty="0" err="1"/>
              <a:t>Investco</a:t>
            </a:r>
            <a:r>
              <a:rPr lang="en-CA" sz="2000" dirty="0"/>
              <a:t> shares are excluded shares of Spouse A</a:t>
            </a:r>
          </a:p>
          <a:p>
            <a:r>
              <a:rPr lang="en-CA" sz="2000" dirty="0"/>
              <a:t>Income would have been an excluded amount if income of Spouse A as income from excluded shares</a:t>
            </a:r>
          </a:p>
          <a:p>
            <a:r>
              <a:rPr lang="en-CA" sz="2000" dirty="0"/>
              <a:t>Income is excluded amount of Spouse B because it would have been an excluded amount of Spouse A</a:t>
            </a:r>
          </a:p>
          <a:p>
            <a:pPr marL="0" indent="0">
              <a:buNone/>
            </a:pPr>
            <a:endParaRPr lang="en-CA" sz="2000" dirty="0"/>
          </a:p>
          <a:p>
            <a:pPr marL="0" indent="0">
              <a:buNone/>
            </a:pPr>
            <a:endParaRPr lang="en-CA" dirty="0"/>
          </a:p>
          <a:p>
            <a:pPr marL="0" indent="0">
              <a:buNone/>
            </a:pP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72</a:t>
            </a:fld>
            <a:endParaRPr lang="en-CA"/>
          </a:p>
        </p:txBody>
      </p:sp>
    </p:spTree>
    <p:extLst>
      <p:ext uri="{BB962C8B-B14F-4D97-AF65-F5344CB8AC3E}">
        <p14:creationId xmlns:p14="http://schemas.microsoft.com/office/powerpoint/2010/main" val="334072998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Key Additions to “Excluded Amount”</a:t>
            </a:r>
            <a:br>
              <a:rPr lang="en-CA" dirty="0"/>
            </a:br>
            <a:r>
              <a:rPr lang="en-CA" dirty="0"/>
              <a:t>QSBC Shares and Farm &amp; Fishing Property</a:t>
            </a:r>
          </a:p>
        </p:txBody>
      </p:sp>
      <p:sp>
        <p:nvSpPr>
          <p:cNvPr id="3" name="Content Placeholder 2"/>
          <p:cNvSpPr>
            <a:spLocks noGrp="1"/>
          </p:cNvSpPr>
          <p:nvPr>
            <p:ph idx="1"/>
          </p:nvPr>
        </p:nvSpPr>
        <p:spPr/>
        <p:txBody>
          <a:bodyPr>
            <a:normAutofit/>
          </a:bodyPr>
          <a:lstStyle/>
          <a:p>
            <a:r>
              <a:rPr lang="en-CA" dirty="0"/>
              <a:t>Taxable capital gain from “qualified small business corporation share” or “qualified farm and fishing property” is an excluded amount and not subject to TOSI</a:t>
            </a:r>
          </a:p>
          <a:p>
            <a:r>
              <a:rPr lang="en-CA" dirty="0"/>
              <a:t>“qualified small business corporation share” and “qualified farm and fishing property” defined in subsection 110.6(1)</a:t>
            </a:r>
          </a:p>
          <a:p>
            <a:r>
              <a:rPr lang="en-CA" dirty="0"/>
              <a:t>Preserves taxable capital gains splitting utilizing capital gains exemptions </a:t>
            </a:r>
            <a:r>
              <a:rPr lang="en-CA" sz="1800" dirty="0"/>
              <a:t>(See also Department of Finance Backgrounder </a:t>
            </a:r>
            <a:r>
              <a:rPr lang="en-CA" sz="1800" i="1" dirty="0"/>
              <a:t>Government Thanks Canadians for Helping Get Tax Fairness Right</a:t>
            </a:r>
            <a:r>
              <a:rPr lang="en-CA" sz="1800" dirty="0"/>
              <a:t>, October 17, 2017)</a:t>
            </a:r>
            <a:r>
              <a:rPr lang="en-CA" sz="1800" i="1" dirty="0"/>
              <a:t> </a:t>
            </a:r>
            <a:r>
              <a:rPr lang="en-CA" sz="1800" dirty="0"/>
              <a:t>  </a:t>
            </a:r>
          </a:p>
          <a:p>
            <a:r>
              <a:rPr lang="en-CA" dirty="0"/>
              <a:t>Exception if taxable capital gain from dispositions described in subsections 120.4(4) or (5) (i.e. from non-arm’s length transfers)</a:t>
            </a:r>
          </a:p>
          <a:p>
            <a:pPr marL="0" indent="0">
              <a:buNone/>
            </a:pPr>
            <a:endParaRPr lang="en-CA" dirty="0"/>
          </a:p>
          <a:p>
            <a:pPr marL="0" indent="0">
              <a:buNone/>
            </a:pPr>
            <a:endParaRPr lang="en-CA" dirty="0"/>
          </a:p>
          <a:p>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73</a:t>
            </a:fld>
            <a:endParaRPr lang="en-CA"/>
          </a:p>
        </p:txBody>
      </p:sp>
    </p:spTree>
    <p:extLst>
      <p:ext uri="{BB962C8B-B14F-4D97-AF65-F5344CB8AC3E}">
        <p14:creationId xmlns:p14="http://schemas.microsoft.com/office/powerpoint/2010/main" val="290283286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CA" dirty="0"/>
          </a:p>
        </p:txBody>
      </p:sp>
      <p:sp>
        <p:nvSpPr>
          <p:cNvPr id="3" name="Content Placeholder 2"/>
          <p:cNvSpPr>
            <a:spLocks noGrp="1"/>
          </p:cNvSpPr>
          <p:nvPr>
            <p:ph idx="1"/>
          </p:nvPr>
        </p:nvSpPr>
        <p:spPr/>
        <p:txBody>
          <a:bodyPr>
            <a:normAutofit/>
          </a:bodyPr>
          <a:lstStyle/>
          <a:p>
            <a:pPr marL="0" indent="0">
              <a:lnSpc>
                <a:spcPct val="100000"/>
              </a:lnSpc>
              <a:spcBef>
                <a:spcPts val="0"/>
              </a:spcBef>
              <a:buNone/>
            </a:pPr>
            <a:endParaRPr lang="en-CA" sz="2000" dirty="0"/>
          </a:p>
          <a:p>
            <a:pPr marL="0" indent="0">
              <a:lnSpc>
                <a:spcPct val="100000"/>
              </a:lnSpc>
              <a:spcBef>
                <a:spcPts val="0"/>
              </a:spcBef>
              <a:buNone/>
            </a:pPr>
            <a:r>
              <a:rPr lang="en-CA" sz="3200" dirty="0"/>
              <a:t>Henry Chong</a:t>
            </a:r>
          </a:p>
          <a:p>
            <a:pPr marL="0" indent="0">
              <a:lnSpc>
                <a:spcPct val="100000"/>
              </a:lnSpc>
              <a:spcBef>
                <a:spcPts val="0"/>
              </a:spcBef>
              <a:buNone/>
            </a:pPr>
            <a:r>
              <a:rPr lang="en-CA" sz="3200" dirty="0"/>
              <a:t>Jean Lafrenière</a:t>
            </a:r>
          </a:p>
          <a:p>
            <a:pPr marL="0" indent="0">
              <a:lnSpc>
                <a:spcPct val="100000"/>
              </a:lnSpc>
              <a:spcBef>
                <a:spcPts val="0"/>
              </a:spcBef>
              <a:buNone/>
            </a:pPr>
            <a:r>
              <a:rPr lang="en-CA" sz="2000" dirty="0"/>
              <a:t>Reorganizations Division</a:t>
            </a:r>
          </a:p>
          <a:p>
            <a:pPr marL="0" indent="0">
              <a:lnSpc>
                <a:spcPct val="100000"/>
              </a:lnSpc>
              <a:spcBef>
                <a:spcPts val="0"/>
              </a:spcBef>
              <a:buNone/>
            </a:pPr>
            <a:r>
              <a:rPr lang="en-CA" sz="2000" dirty="0"/>
              <a:t>Income Tax Rulings Directorate</a:t>
            </a:r>
          </a:p>
          <a:p>
            <a:pPr marL="0" indent="0">
              <a:lnSpc>
                <a:spcPct val="100000"/>
              </a:lnSpc>
              <a:spcBef>
                <a:spcPts val="0"/>
              </a:spcBef>
              <a:buNone/>
            </a:pPr>
            <a:endParaRPr lang="en-CA" sz="2000" dirty="0"/>
          </a:p>
          <a:p>
            <a:pPr marL="0" indent="0">
              <a:lnSpc>
                <a:spcPct val="100000"/>
              </a:lnSpc>
              <a:spcBef>
                <a:spcPts val="0"/>
              </a:spcBef>
              <a:buNone/>
            </a:pPr>
            <a:r>
              <a:rPr lang="en-CA" sz="3200" dirty="0"/>
              <a:t>Michael Warren</a:t>
            </a:r>
          </a:p>
          <a:p>
            <a:pPr marL="0" indent="0">
              <a:lnSpc>
                <a:spcPct val="100000"/>
              </a:lnSpc>
              <a:spcBef>
                <a:spcPts val="0"/>
              </a:spcBef>
              <a:buNone/>
            </a:pPr>
            <a:r>
              <a:rPr lang="en-CA" sz="2000" dirty="0"/>
              <a:t>Manager, Technical Section</a:t>
            </a:r>
          </a:p>
          <a:p>
            <a:pPr marL="0" indent="0">
              <a:lnSpc>
                <a:spcPct val="100000"/>
              </a:lnSpc>
              <a:spcBef>
                <a:spcPts val="0"/>
              </a:spcBef>
              <a:buNone/>
            </a:pPr>
            <a:r>
              <a:rPr lang="en-CA" sz="2000" dirty="0"/>
              <a:t>Domestic Compliance Programs Branch</a:t>
            </a:r>
          </a:p>
        </p:txBody>
      </p:sp>
      <p:sp>
        <p:nvSpPr>
          <p:cNvPr id="4" name="Slide Number Placeholder 3"/>
          <p:cNvSpPr>
            <a:spLocks noGrp="1"/>
          </p:cNvSpPr>
          <p:nvPr>
            <p:ph type="sldNum" sz="quarter" idx="12"/>
          </p:nvPr>
        </p:nvSpPr>
        <p:spPr/>
        <p:txBody>
          <a:bodyPr/>
          <a:lstStyle/>
          <a:p>
            <a:fld id="{5BADC73F-354B-41CD-817B-1612689EC3C5}" type="slidenum">
              <a:rPr lang="en-CA" smtClean="0"/>
              <a:t>74</a:t>
            </a:fld>
            <a:endParaRPr lang="en-CA"/>
          </a:p>
        </p:txBody>
      </p:sp>
    </p:spTree>
    <p:extLst>
      <p:ext uri="{BB962C8B-B14F-4D97-AF65-F5344CB8AC3E}">
        <p14:creationId xmlns:p14="http://schemas.microsoft.com/office/powerpoint/2010/main" val="3187057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Overview Amendments to Section 120.4</a:t>
            </a:r>
            <a:br>
              <a:rPr lang="en-CA" dirty="0"/>
            </a:br>
            <a:r>
              <a:rPr lang="en-CA" dirty="0"/>
              <a:t>“New” TOSI – Policy Background</a:t>
            </a:r>
          </a:p>
        </p:txBody>
      </p:sp>
      <p:sp>
        <p:nvSpPr>
          <p:cNvPr id="3" name="Content Placeholder 2"/>
          <p:cNvSpPr>
            <a:spLocks noGrp="1"/>
          </p:cNvSpPr>
          <p:nvPr>
            <p:ph idx="1"/>
          </p:nvPr>
        </p:nvSpPr>
        <p:spPr/>
        <p:txBody>
          <a:bodyPr>
            <a:normAutofit/>
          </a:bodyPr>
          <a:lstStyle/>
          <a:p>
            <a:endParaRPr lang="en-CA" dirty="0"/>
          </a:p>
          <a:p>
            <a:r>
              <a:rPr lang="en-CA" dirty="0"/>
              <a:t>Government’s view that old Kiddie Tax did not sufficiently restrict all income splitting opportunities.</a:t>
            </a:r>
          </a:p>
          <a:p>
            <a:pPr lvl="1"/>
            <a:r>
              <a:rPr lang="en-CA" sz="2800" dirty="0"/>
              <a:t>Did not include adult children</a:t>
            </a:r>
          </a:p>
          <a:p>
            <a:pPr lvl="1"/>
            <a:r>
              <a:rPr lang="en-CA" sz="2800" dirty="0"/>
              <a:t>Did not include other related persons	</a:t>
            </a:r>
            <a:endParaRPr lang="en-CA" dirty="0"/>
          </a:p>
        </p:txBody>
      </p:sp>
      <p:sp>
        <p:nvSpPr>
          <p:cNvPr id="4" name="Slide Number Placeholder 3"/>
          <p:cNvSpPr>
            <a:spLocks noGrp="1"/>
          </p:cNvSpPr>
          <p:nvPr>
            <p:ph type="sldNum" sz="quarter" idx="12"/>
          </p:nvPr>
        </p:nvSpPr>
        <p:spPr/>
        <p:txBody>
          <a:bodyPr/>
          <a:lstStyle/>
          <a:p>
            <a:fld id="{5BADC73F-354B-41CD-817B-1612689EC3C5}" type="slidenum">
              <a:rPr lang="en-CA" smtClean="0"/>
              <a:t>8</a:t>
            </a:fld>
            <a:endParaRPr lang="en-CA"/>
          </a:p>
        </p:txBody>
      </p:sp>
    </p:spTree>
    <p:extLst>
      <p:ext uri="{BB962C8B-B14F-4D97-AF65-F5344CB8AC3E}">
        <p14:creationId xmlns:p14="http://schemas.microsoft.com/office/powerpoint/2010/main" val="2741558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Overview Amendments to Section 120.4</a:t>
            </a:r>
            <a:br>
              <a:rPr lang="en-CA" dirty="0"/>
            </a:br>
            <a:r>
              <a:rPr lang="en-CA" dirty="0"/>
              <a:t>“New” TOSI - Policy</a:t>
            </a:r>
          </a:p>
        </p:txBody>
      </p:sp>
      <p:sp>
        <p:nvSpPr>
          <p:cNvPr id="3" name="Content Placeholder 2"/>
          <p:cNvSpPr>
            <a:spLocks noGrp="1"/>
          </p:cNvSpPr>
          <p:nvPr>
            <p:ph idx="1"/>
          </p:nvPr>
        </p:nvSpPr>
        <p:spPr>
          <a:xfrm>
            <a:off x="838200" y="1690688"/>
            <a:ext cx="10515600" cy="4351338"/>
          </a:xfrm>
        </p:spPr>
        <p:txBody>
          <a:bodyPr/>
          <a:lstStyle/>
          <a:p>
            <a:pPr marL="0" indent="0">
              <a:buNone/>
            </a:pPr>
            <a:r>
              <a:rPr lang="en-CA" dirty="0"/>
              <a:t>Example I: Income Sprinkling with Adult Specified Individual</a:t>
            </a:r>
          </a:p>
          <a:p>
            <a:pPr marL="0" indent="0">
              <a:buNone/>
            </a:pPr>
            <a:endParaRPr lang="en-CA" dirty="0"/>
          </a:p>
          <a:p>
            <a:pPr marL="0" indent="0">
              <a:buNone/>
            </a:pPr>
            <a:r>
              <a:rPr lang="en-CA" dirty="0"/>
              <a:t>					                                                </a:t>
            </a:r>
            <a:r>
              <a:rPr lang="en-CA" sz="1800" dirty="0"/>
              <a:t>Trust Distribution</a:t>
            </a:r>
          </a:p>
          <a:p>
            <a:pPr marL="0" indent="0">
              <a:buNone/>
            </a:pPr>
            <a:endParaRPr lang="en-CA" sz="1800" dirty="0"/>
          </a:p>
          <a:p>
            <a:pPr marL="0" indent="0">
              <a:buNone/>
            </a:pPr>
            <a:r>
              <a:rPr lang="en-CA" sz="1800" dirty="0"/>
              <a:t>							Dividend	</a:t>
            </a:r>
            <a:r>
              <a:rPr lang="en-CA" dirty="0"/>
              <a:t> </a:t>
            </a:r>
          </a:p>
        </p:txBody>
      </p:sp>
      <p:sp>
        <p:nvSpPr>
          <p:cNvPr id="4" name="Rectangle 3"/>
          <p:cNvSpPr/>
          <p:nvPr/>
        </p:nvSpPr>
        <p:spPr>
          <a:xfrm>
            <a:off x="5334000" y="4374674"/>
            <a:ext cx="1524000" cy="807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err="1"/>
              <a:t>Opco</a:t>
            </a:r>
            <a:endParaRPr lang="en-CA" dirty="0"/>
          </a:p>
        </p:txBody>
      </p:sp>
      <p:sp>
        <p:nvSpPr>
          <p:cNvPr id="5" name="Oval 4"/>
          <p:cNvSpPr/>
          <p:nvPr/>
        </p:nvSpPr>
        <p:spPr>
          <a:xfrm>
            <a:off x="4191000" y="2620328"/>
            <a:ext cx="11430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Parent</a:t>
            </a:r>
          </a:p>
        </p:txBody>
      </p:sp>
      <p:sp>
        <p:nvSpPr>
          <p:cNvPr id="6" name="Isosceles Triangle 5"/>
          <p:cNvSpPr/>
          <p:nvPr/>
        </p:nvSpPr>
        <p:spPr>
          <a:xfrm>
            <a:off x="5855970" y="2413636"/>
            <a:ext cx="2796540" cy="108934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Family Trust</a:t>
            </a:r>
          </a:p>
        </p:txBody>
      </p:sp>
      <p:sp>
        <p:nvSpPr>
          <p:cNvPr id="7" name="Oval 6"/>
          <p:cNvSpPr/>
          <p:nvPr/>
        </p:nvSpPr>
        <p:spPr>
          <a:xfrm>
            <a:off x="8652510" y="2007576"/>
            <a:ext cx="9906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Adult Child</a:t>
            </a:r>
          </a:p>
        </p:txBody>
      </p:sp>
      <p:cxnSp>
        <p:nvCxnSpPr>
          <p:cNvPr id="9" name="Straight Connector 8"/>
          <p:cNvCxnSpPr>
            <a:stCxn id="5" idx="4"/>
            <a:endCxn id="4" idx="0"/>
          </p:cNvCxnSpPr>
          <p:nvPr/>
        </p:nvCxnSpPr>
        <p:spPr>
          <a:xfrm>
            <a:off x="4762500" y="3534728"/>
            <a:ext cx="1333500" cy="83994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6" idx="3"/>
            <a:endCxn id="4" idx="0"/>
          </p:cNvCxnSpPr>
          <p:nvPr/>
        </p:nvCxnSpPr>
        <p:spPr>
          <a:xfrm flipH="1">
            <a:off x="6096000" y="3502978"/>
            <a:ext cx="1158240" cy="8716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endCxn id="6" idx="5"/>
          </p:cNvCxnSpPr>
          <p:nvPr/>
        </p:nvCxnSpPr>
        <p:spPr>
          <a:xfrm flipH="1">
            <a:off x="7953375" y="2820195"/>
            <a:ext cx="1091565" cy="138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8146946" y="2909097"/>
            <a:ext cx="833437" cy="565865"/>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6617970" y="3483219"/>
            <a:ext cx="888253" cy="891455"/>
          </a:xfrm>
          <a:prstGeom prst="straightConnector1">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5097037" y="5474578"/>
            <a:ext cx="212651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Assets/Cash</a:t>
            </a:r>
          </a:p>
        </p:txBody>
      </p:sp>
      <p:sp>
        <p:nvSpPr>
          <p:cNvPr id="8" name="Slide Number Placeholder 7"/>
          <p:cNvSpPr>
            <a:spLocks noGrp="1"/>
          </p:cNvSpPr>
          <p:nvPr>
            <p:ph type="sldNum" sz="quarter" idx="12"/>
          </p:nvPr>
        </p:nvSpPr>
        <p:spPr/>
        <p:txBody>
          <a:bodyPr/>
          <a:lstStyle/>
          <a:p>
            <a:fld id="{5BADC73F-354B-41CD-817B-1612689EC3C5}" type="slidenum">
              <a:rPr lang="en-CA" smtClean="0"/>
              <a:t>9</a:t>
            </a:fld>
            <a:endParaRPr lang="en-CA"/>
          </a:p>
        </p:txBody>
      </p:sp>
    </p:spTree>
    <p:extLst>
      <p:ext uri="{BB962C8B-B14F-4D97-AF65-F5344CB8AC3E}">
        <p14:creationId xmlns:p14="http://schemas.microsoft.com/office/powerpoint/2010/main" val="2164079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32">
      <a:dk1>
        <a:sysClr val="windowText" lastClr="000000"/>
      </a:dk1>
      <a:lt1>
        <a:sysClr val="window" lastClr="FFFFFF"/>
      </a:lt1>
      <a:dk2>
        <a:srgbClr val="1F497D"/>
      </a:dk2>
      <a:lt2>
        <a:srgbClr val="EEECE1"/>
      </a:lt2>
      <a:accent1>
        <a:srgbClr val="0092D2"/>
      </a:accent1>
      <a:accent2>
        <a:srgbClr val="16629B"/>
      </a:accent2>
      <a:accent3>
        <a:srgbClr val="73B632"/>
      </a:accent3>
      <a:accent4>
        <a:srgbClr val="991324"/>
      </a:accent4>
      <a:accent5>
        <a:srgbClr val="441A66"/>
      </a:accent5>
      <a:accent6>
        <a:srgbClr val="E47623"/>
      </a:accent6>
      <a:hlink>
        <a:srgbClr val="0000FF"/>
      </a:hlink>
      <a:folHlink>
        <a:srgbClr val="800080"/>
      </a:folHlink>
    </a:clrScheme>
    <a:fontScheme name="Summer">
      <a:majorFont>
        <a:latin typeface="Century Gothic"/>
        <a:ea typeface=""/>
        <a:cs typeface=""/>
        <a:font script="Jpan" typeface="ヒラギノ丸ゴ Pro W4"/>
        <a:font script="Hans" typeface="宋体"/>
        <a:font script="Hant" typeface="新細明體"/>
      </a:majorFont>
      <a:minorFont>
        <a:latin typeface="Century Gothic"/>
        <a:ea typeface=""/>
        <a:cs typeface=""/>
        <a:font script="Jpan" typeface="ヒラギノ丸ゴ Pro W4"/>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latin typeface="Century Gothic" panose="020B0502020202020204" pitchFamily="34"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13827</TotalTime>
  <Words>6394</Words>
  <Application>Microsoft Office PowerPoint</Application>
  <PresentationFormat>Widescreen</PresentationFormat>
  <Paragraphs>839</Paragraphs>
  <Slides>74</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74</vt:i4>
      </vt:variant>
    </vt:vector>
  </HeadingPairs>
  <TitlesOfParts>
    <vt:vector size="82" baseType="lpstr">
      <vt:lpstr>Arial</vt:lpstr>
      <vt:lpstr>Calibri</vt:lpstr>
      <vt:lpstr>Calibri Light</vt:lpstr>
      <vt:lpstr>Century Gothic</vt:lpstr>
      <vt:lpstr>Gill Sans Light</vt:lpstr>
      <vt:lpstr>Wingdings</vt:lpstr>
      <vt:lpstr>Office Theme</vt:lpstr>
      <vt:lpstr>1_Office Theme</vt:lpstr>
      <vt:lpstr>TOSI FOR ADULTS</vt:lpstr>
      <vt:lpstr>AGENDA</vt:lpstr>
      <vt:lpstr>Disclaimer</vt:lpstr>
      <vt:lpstr>TOSI - Legislative Timeline</vt:lpstr>
      <vt:lpstr>Overview “Old” Section 120.4 Kiddie Tax – Basic Framework</vt:lpstr>
      <vt:lpstr>Overview “Old” Section 120.4 Kiddie Tax – Key Concepts </vt:lpstr>
      <vt:lpstr>Overview “Old” Section 120.4 Kiddie Tax – Key Concepts</vt:lpstr>
      <vt:lpstr>Overview Amendments to Section 120.4 “New” TOSI – Policy Background</vt:lpstr>
      <vt:lpstr>Overview Amendments to Section 120.4 “New” TOSI - Policy</vt:lpstr>
      <vt:lpstr>Overview Amendments to Section 120.4 “New” TOSI - Policy</vt:lpstr>
      <vt:lpstr>Overview Amendments to Section 120.4 “New” TOSI: Key Changes</vt:lpstr>
      <vt:lpstr>Overview Amendments to Section 120.4 New TOSI: Key Changes (Cont’d)</vt:lpstr>
      <vt:lpstr>Overview Amendments to Section 120.4 Application</vt:lpstr>
      <vt:lpstr>New TOSI Amended Definition - “Excluded Amount”</vt:lpstr>
      <vt:lpstr>  New TOSI Amended Definition – “Excluded Amount”  </vt:lpstr>
      <vt:lpstr>New TOSI Amended Definition “Excluded Amount” </vt:lpstr>
      <vt:lpstr>“New” TOSI Amended Definition of “Excluded Amount”</vt:lpstr>
      <vt:lpstr>Key Additions to “Excluded Amount” No “Related Business”</vt:lpstr>
      <vt:lpstr>Key Additions to “Excluded Amount” No “Related Business” (Cont’d)</vt:lpstr>
      <vt:lpstr>Key Additions to “Excluded Amount” No “Related Business” (Cont’d)</vt:lpstr>
      <vt:lpstr>Key Additions to “Excluded Amount” No “Related Business” (Cont’d)</vt:lpstr>
      <vt:lpstr>Key Additions to “Excluded Amount” No “Related Business” (Cont’d)</vt:lpstr>
      <vt:lpstr>Key Additions to “Excluded Amount” No “Related Business” (Cont’d)</vt:lpstr>
      <vt:lpstr>Key Additions to “Excluded Amount” No “Related Business” (Cont’d)</vt:lpstr>
      <vt:lpstr>Key Additions to “Excluded Amount” “Excluded Business”</vt:lpstr>
      <vt:lpstr>Key Additions to “Excluded Amount” “Excluded Business”</vt:lpstr>
      <vt:lpstr>Key Additions to “Excluded Amount” “Excluded Business”</vt:lpstr>
      <vt:lpstr>Key Additions to “Excluded Amount” “Excluded Business”</vt:lpstr>
      <vt:lpstr>Key Additions to “Excluded Amount” “Excluded Business”</vt:lpstr>
      <vt:lpstr>Key Additions to “Excluded Amount” “Excluded Business”</vt:lpstr>
      <vt:lpstr>Key Additions to “Excluded Amount “Excluded Business”</vt:lpstr>
      <vt:lpstr>Key Additions to “Excluded Amount” “Excluded Business”</vt:lpstr>
      <vt:lpstr>Key Additions to “Excluded Amount” “Excluded Business”</vt:lpstr>
      <vt:lpstr>Key Additions to “Excluded Amount” “Excluded Business”</vt:lpstr>
      <vt:lpstr>Key Additions to “Excluded Amount” “Excluded Business”</vt:lpstr>
      <vt:lpstr>Key Additions to “Excluded Amount” “Excluded Business”</vt:lpstr>
      <vt:lpstr>Key Additions to “Excluded Amount” “Excluded Business” Multiple Businesses - Streaming</vt:lpstr>
      <vt:lpstr>Key Additions to “Excluded Amount” “Excluded Business”</vt:lpstr>
      <vt:lpstr>Key Additions to “Excluded Amount” “Excluded Business”  Compliance Issues: Books and Records – Bright Line Test</vt:lpstr>
      <vt:lpstr>Key Additions to “Excluded Amount” “Excluded Shares”</vt:lpstr>
      <vt:lpstr>Key Additions to “Excluded Amount” “Excluded Shares:</vt:lpstr>
      <vt:lpstr>Key Additions to “Excluded Income” “Excluded Shares”</vt:lpstr>
      <vt:lpstr>Key Additions to “Excluded Income” “Excluded Shares”</vt:lpstr>
      <vt:lpstr>Key Additions to “Excluded Income” “Excluded Shares”</vt:lpstr>
      <vt:lpstr>Key Additions to “Excluded Income” “Excluded Shares”</vt:lpstr>
      <vt:lpstr>Key Additions to “Excluded Amount” “Excluded Shares”</vt:lpstr>
      <vt:lpstr>Key Additions to “Excluded Income” “Excluded Shares”</vt:lpstr>
      <vt:lpstr>Key Additions to “Excluded Amount” “Excluded Shares” - Interpretive Issues</vt:lpstr>
      <vt:lpstr>Key Additions to “Excluded Amount” “Excluded Shares”- Interpretive Issues</vt:lpstr>
      <vt:lpstr>Key Additions to “Excluded Amount” “Excluded Shares” - Interpretive Issues</vt:lpstr>
      <vt:lpstr>Key Additions to “Excluded Amount” “Excluded Shares” - Interpretive Issues</vt:lpstr>
      <vt:lpstr>Key Additions to “Excluded Amount” “Excluded Shares” - Interpretive Issues</vt:lpstr>
      <vt:lpstr>Key Additions to “Excluded Amount” “Excluded Shares” - Interpretive Issues</vt:lpstr>
      <vt:lpstr>Key Additions to “Excluded Amount” “Excluded Shares” - Interpretive Issues</vt:lpstr>
      <vt:lpstr>Key Additions to “Excluded Amount” “Excluded Shares” - Compliance Issues  Mixed Service and Non-Service Businesses</vt:lpstr>
      <vt:lpstr>Key Additions to “Excluded Amount” “Reasonable Return”</vt:lpstr>
      <vt:lpstr>Key Additions to “Excluded Amount” “Reasonable Return” </vt:lpstr>
      <vt:lpstr>Key Additions to “Excluded Amount” “Reasonable Return”</vt:lpstr>
      <vt:lpstr>Key Additions to “Excluded Amount” “Reasonable Return”</vt:lpstr>
      <vt:lpstr>Key Additions to “Excluded Amount” “Reasonable Return”</vt:lpstr>
      <vt:lpstr>Key Additions to “Excluded Amount” “Reasonable Return”</vt:lpstr>
      <vt:lpstr>Key Additions to “Excluded Amount” “Reasonable Return”</vt:lpstr>
      <vt:lpstr>Key Additions to “Excluded Amount” “Reasonable Return”</vt:lpstr>
      <vt:lpstr>Key Additions to “Excluded Amount” “Reasonable Return”</vt:lpstr>
      <vt:lpstr>Key Additions to “Excluded Amount” “Reasonable Return”</vt:lpstr>
      <vt:lpstr>Key Additions to “Excluded Amount” Reasonable Return</vt:lpstr>
      <vt:lpstr>Key Additions to “Excluded Amount” Reasonable Return</vt:lpstr>
      <vt:lpstr>Key Additions to “Excluded Amount” Reasonable Return</vt:lpstr>
      <vt:lpstr>Key Additions to “Excluded Amount” “Reasonable Return”</vt:lpstr>
      <vt:lpstr>Key Additions to “Excluded Amount” Special Application Rules</vt:lpstr>
      <vt:lpstr>Key Additions to “Excluded Amount” Special Application Rules</vt:lpstr>
      <vt:lpstr>Key Additions to “Excluded Amount” Special Application Rules</vt:lpstr>
      <vt:lpstr>Key Additions to “Excluded Amount” QSBC Shares and Farm &amp; Fishing Property</vt:lpstr>
      <vt:lpstr>PowerPoint Presentation</vt:lpstr>
    </vt:vector>
  </TitlesOfParts>
  <Company>Government of Canada / Gouvernement du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TOSI Basics</dc:title>
  <dc:creator>Chong, Henry</dc:creator>
  <cp:lastModifiedBy>Scott Armstrong</cp:lastModifiedBy>
  <cp:revision>385</cp:revision>
  <dcterms:created xsi:type="dcterms:W3CDTF">2018-07-19T20:57:46Z</dcterms:created>
  <dcterms:modified xsi:type="dcterms:W3CDTF">2019-02-13T17:29:00Z</dcterms:modified>
</cp:coreProperties>
</file>