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1"/>
  </p:notesMasterIdLst>
  <p:handoutMasterIdLst>
    <p:handoutMasterId r:id="rId122"/>
  </p:handoutMasterIdLst>
  <p:sldIdLst>
    <p:sldId id="297" r:id="rId2"/>
    <p:sldId id="305" r:id="rId3"/>
    <p:sldId id="302" r:id="rId4"/>
    <p:sldId id="306" r:id="rId5"/>
    <p:sldId id="307" r:id="rId6"/>
    <p:sldId id="308" r:id="rId7"/>
    <p:sldId id="309" r:id="rId8"/>
    <p:sldId id="310" r:id="rId9"/>
    <p:sldId id="311" r:id="rId10"/>
    <p:sldId id="312" r:id="rId11"/>
    <p:sldId id="313" r:id="rId12"/>
    <p:sldId id="314" r:id="rId13"/>
    <p:sldId id="315" r:id="rId14"/>
    <p:sldId id="316" r:id="rId15"/>
    <p:sldId id="317" r:id="rId16"/>
    <p:sldId id="318" r:id="rId17"/>
    <p:sldId id="319" r:id="rId18"/>
    <p:sldId id="320" r:id="rId19"/>
    <p:sldId id="321" r:id="rId20"/>
    <p:sldId id="322" r:id="rId21"/>
    <p:sldId id="323" r:id="rId22"/>
    <p:sldId id="324" r:id="rId23"/>
    <p:sldId id="325" r:id="rId24"/>
    <p:sldId id="326" r:id="rId25"/>
    <p:sldId id="327" r:id="rId26"/>
    <p:sldId id="328" r:id="rId27"/>
    <p:sldId id="329" r:id="rId28"/>
    <p:sldId id="330" r:id="rId29"/>
    <p:sldId id="331" r:id="rId30"/>
    <p:sldId id="332" r:id="rId31"/>
    <p:sldId id="333" r:id="rId32"/>
    <p:sldId id="334" r:id="rId33"/>
    <p:sldId id="335" r:id="rId34"/>
    <p:sldId id="336" r:id="rId35"/>
    <p:sldId id="337" r:id="rId36"/>
    <p:sldId id="338" r:id="rId37"/>
    <p:sldId id="339" r:id="rId38"/>
    <p:sldId id="340" r:id="rId39"/>
    <p:sldId id="341" r:id="rId40"/>
    <p:sldId id="342" r:id="rId41"/>
    <p:sldId id="343" r:id="rId42"/>
    <p:sldId id="344" r:id="rId43"/>
    <p:sldId id="345" r:id="rId44"/>
    <p:sldId id="346" r:id="rId45"/>
    <p:sldId id="347" r:id="rId46"/>
    <p:sldId id="348" r:id="rId47"/>
    <p:sldId id="349" r:id="rId48"/>
    <p:sldId id="350" r:id="rId49"/>
    <p:sldId id="351" r:id="rId50"/>
    <p:sldId id="352" r:id="rId51"/>
    <p:sldId id="353" r:id="rId52"/>
    <p:sldId id="354" r:id="rId53"/>
    <p:sldId id="355" r:id="rId54"/>
    <p:sldId id="356" r:id="rId55"/>
    <p:sldId id="357" r:id="rId56"/>
    <p:sldId id="358" r:id="rId57"/>
    <p:sldId id="359" r:id="rId58"/>
    <p:sldId id="360" r:id="rId59"/>
    <p:sldId id="361" r:id="rId60"/>
    <p:sldId id="362" r:id="rId61"/>
    <p:sldId id="363" r:id="rId62"/>
    <p:sldId id="364" r:id="rId63"/>
    <p:sldId id="365" r:id="rId64"/>
    <p:sldId id="366" r:id="rId65"/>
    <p:sldId id="367" r:id="rId66"/>
    <p:sldId id="368" r:id="rId67"/>
    <p:sldId id="369" r:id="rId68"/>
    <p:sldId id="370" r:id="rId69"/>
    <p:sldId id="371" r:id="rId70"/>
    <p:sldId id="372" r:id="rId71"/>
    <p:sldId id="373" r:id="rId72"/>
    <p:sldId id="374" r:id="rId73"/>
    <p:sldId id="375" r:id="rId74"/>
    <p:sldId id="376" r:id="rId75"/>
    <p:sldId id="377" r:id="rId76"/>
    <p:sldId id="378" r:id="rId77"/>
    <p:sldId id="379" r:id="rId78"/>
    <p:sldId id="380" r:id="rId79"/>
    <p:sldId id="381" r:id="rId80"/>
    <p:sldId id="382" r:id="rId81"/>
    <p:sldId id="383" r:id="rId82"/>
    <p:sldId id="384" r:id="rId83"/>
    <p:sldId id="385" r:id="rId84"/>
    <p:sldId id="386" r:id="rId85"/>
    <p:sldId id="387" r:id="rId86"/>
    <p:sldId id="388" r:id="rId87"/>
    <p:sldId id="389" r:id="rId88"/>
    <p:sldId id="390" r:id="rId89"/>
    <p:sldId id="391" r:id="rId90"/>
    <p:sldId id="392" r:id="rId91"/>
    <p:sldId id="393" r:id="rId92"/>
    <p:sldId id="394" r:id="rId93"/>
    <p:sldId id="395" r:id="rId94"/>
    <p:sldId id="396" r:id="rId95"/>
    <p:sldId id="397" r:id="rId96"/>
    <p:sldId id="398" r:id="rId97"/>
    <p:sldId id="399" r:id="rId98"/>
    <p:sldId id="400" r:id="rId99"/>
    <p:sldId id="401" r:id="rId100"/>
    <p:sldId id="402" r:id="rId101"/>
    <p:sldId id="403" r:id="rId102"/>
    <p:sldId id="404" r:id="rId103"/>
    <p:sldId id="405" r:id="rId104"/>
    <p:sldId id="406" r:id="rId105"/>
    <p:sldId id="407" r:id="rId106"/>
    <p:sldId id="408" r:id="rId107"/>
    <p:sldId id="409" r:id="rId108"/>
    <p:sldId id="410" r:id="rId109"/>
    <p:sldId id="411" r:id="rId110"/>
    <p:sldId id="412" r:id="rId111"/>
    <p:sldId id="413" r:id="rId112"/>
    <p:sldId id="414" r:id="rId113"/>
    <p:sldId id="415" r:id="rId114"/>
    <p:sldId id="416" r:id="rId115"/>
    <p:sldId id="417" r:id="rId116"/>
    <p:sldId id="418" r:id="rId117"/>
    <p:sldId id="419" r:id="rId118"/>
    <p:sldId id="420" r:id="rId119"/>
    <p:sldId id="423" r:id="rId120"/>
  </p:sldIdLst>
  <p:sldSz cx="9144000" cy="6858000" type="screen4x3"/>
  <p:notesSz cx="7010400" cy="9296400"/>
  <p:custDataLst>
    <p:tags r:id="rId123"/>
  </p:custDataLst>
  <p:defaultTex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5pPr>
    <a:lvl6pPr marL="22860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6pPr>
    <a:lvl7pPr marL="27432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7pPr>
    <a:lvl8pPr marL="32004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8pPr>
    <a:lvl9pPr marL="36576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ECECEC"/>
    <a:srgbClr val="1A1A1A"/>
    <a:srgbClr val="808080"/>
    <a:srgbClr val="0082C9"/>
    <a:srgbClr val="064163"/>
    <a:srgbClr val="BA2E34"/>
    <a:srgbClr val="870F1F"/>
    <a:srgbClr val="3B1659"/>
    <a:srgbClr val="84B3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01" autoAdjust="0"/>
    <p:restoredTop sz="94650" autoAdjust="0"/>
  </p:normalViewPr>
  <p:slideViewPr>
    <p:cSldViewPr snapToGrid="0" snapToObjects="1">
      <p:cViewPr varScale="1">
        <p:scale>
          <a:sx n="126" d="100"/>
          <a:sy n="126" d="100"/>
        </p:scale>
        <p:origin x="135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3" d="100"/>
          <a:sy n="73" d="100"/>
        </p:scale>
        <p:origin x="-4140"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gs" Target="tags/tag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fld id="{D04D6973-754B-47CD-95F4-E4177A42261F}" type="datetimeFigureOut">
              <a:rPr lang="en-US" altLang="en-US"/>
              <a:pPr/>
              <a:t>2019-02-13</a:t>
            </a:fld>
            <a:endParaRPr lang="en-US" alt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9E8D216E-3286-4007-A09A-41655211AEC2}" type="slidenum">
              <a:rPr lang="en-US" altLang="en-US"/>
              <a:pPr/>
              <a:t>‹#›</a:t>
            </a:fld>
            <a:endParaRPr lang="en-US" altLang="en-US"/>
          </a:p>
        </p:txBody>
      </p:sp>
    </p:spTree>
    <p:extLst>
      <p:ext uri="{BB962C8B-B14F-4D97-AF65-F5344CB8AC3E}">
        <p14:creationId xmlns:p14="http://schemas.microsoft.com/office/powerpoint/2010/main" val="40591046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fld id="{72979507-E6EB-4E09-9330-8A6222761008}" type="datetimeFigureOut">
              <a:rPr lang="en-US" altLang="en-US"/>
              <a:pPr/>
              <a:t>2019-02-13</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58B6414A-BA14-4DDA-AFF4-139240F35821}" type="slidenum">
              <a:rPr lang="en-US" altLang="en-US"/>
              <a:pPr/>
              <a:t>‹#›</a:t>
            </a:fld>
            <a:endParaRPr lang="en-US" altLang="en-US"/>
          </a:p>
        </p:txBody>
      </p:sp>
    </p:spTree>
    <p:extLst>
      <p:ext uri="{BB962C8B-B14F-4D97-AF65-F5344CB8AC3E}">
        <p14:creationId xmlns:p14="http://schemas.microsoft.com/office/powerpoint/2010/main" val="225283980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ヒラギノ角ゴ Pro W3" pitchFamily="126" charset="-128"/>
        <a:cs typeface="ヒラギノ角ゴ Pro W3" charset="0"/>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pitchFamily="12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pitchFamily="12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pitchFamily="12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pitchFamily="12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8B6414A-BA14-4DDA-AFF4-139240F35821}" type="slidenum">
              <a:rPr lang="en-US" altLang="en-US" smtClean="0"/>
              <a:pPr/>
              <a:t>3</a:t>
            </a:fld>
            <a:endParaRPr lang="en-US" altLang="en-US"/>
          </a:p>
        </p:txBody>
      </p:sp>
    </p:spTree>
    <p:extLst>
      <p:ext uri="{BB962C8B-B14F-4D97-AF65-F5344CB8AC3E}">
        <p14:creationId xmlns:p14="http://schemas.microsoft.com/office/powerpoint/2010/main" val="1524291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46</a:t>
            </a:fld>
            <a:endParaRPr lang="en-US" altLang="en-US"/>
          </a:p>
        </p:txBody>
      </p:sp>
    </p:spTree>
    <p:extLst>
      <p:ext uri="{BB962C8B-B14F-4D97-AF65-F5344CB8AC3E}">
        <p14:creationId xmlns:p14="http://schemas.microsoft.com/office/powerpoint/2010/main" val="254583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76</a:t>
            </a:fld>
            <a:endParaRPr lang="en-US" altLang="en-US"/>
          </a:p>
        </p:txBody>
      </p:sp>
    </p:spTree>
    <p:extLst>
      <p:ext uri="{BB962C8B-B14F-4D97-AF65-F5344CB8AC3E}">
        <p14:creationId xmlns:p14="http://schemas.microsoft.com/office/powerpoint/2010/main" val="3584705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116</a:t>
            </a:fld>
            <a:endParaRPr lang="en-US" altLang="en-US"/>
          </a:p>
        </p:txBody>
      </p:sp>
    </p:spTree>
    <p:extLst>
      <p:ext uri="{BB962C8B-B14F-4D97-AF65-F5344CB8AC3E}">
        <p14:creationId xmlns:p14="http://schemas.microsoft.com/office/powerpoint/2010/main" val="4006203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8B6414A-BA14-4DDA-AFF4-139240F35821}" type="slidenum">
              <a:rPr lang="en-US" altLang="en-US" smtClean="0"/>
              <a:pPr/>
              <a:t>119</a:t>
            </a:fld>
            <a:endParaRPr lang="en-US" altLang="en-US"/>
          </a:p>
        </p:txBody>
      </p:sp>
    </p:spTree>
    <p:extLst>
      <p:ext uri="{BB962C8B-B14F-4D97-AF65-F5344CB8AC3E}">
        <p14:creationId xmlns:p14="http://schemas.microsoft.com/office/powerpoint/2010/main" val="31596291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jp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jp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half imag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10" name="Content Placeholder 2"/>
          <p:cNvSpPr>
            <a:spLocks noGrp="1"/>
          </p:cNvSpPr>
          <p:nvPr>
            <p:ph idx="11"/>
          </p:nvPr>
        </p:nvSpPr>
        <p:spPr>
          <a:xfrm>
            <a:off x="4694296" y="753534"/>
            <a:ext cx="3992504" cy="5436540"/>
          </a:xfrm>
        </p:spPr>
        <p:txBody>
          <a:bodyPr/>
          <a:lstStyle>
            <a:lvl1pPr marL="0" indent="0">
              <a:buNone/>
              <a:defRPr>
                <a:latin typeface="Century Gothic" pitchFamily="34" charset="0"/>
              </a:defRPr>
            </a:lvl1pPr>
          </a:lstStyle>
          <a:p>
            <a:pPr lvl="0"/>
            <a:endParaRPr lang="en-US" dirty="0"/>
          </a:p>
        </p:txBody>
      </p:sp>
      <p:sp>
        <p:nvSpPr>
          <p:cNvPr id="2" name="Title 1"/>
          <p:cNvSpPr>
            <a:spLocks noGrp="1"/>
          </p:cNvSpPr>
          <p:nvPr>
            <p:ph type="ctrTitle"/>
          </p:nvPr>
        </p:nvSpPr>
        <p:spPr>
          <a:xfrm>
            <a:off x="487969" y="753535"/>
            <a:ext cx="3792400" cy="2376252"/>
          </a:xfrm>
        </p:spPr>
        <p:txBody>
          <a:bodyPr>
            <a:normAutofit/>
          </a:bodyPr>
          <a:lstStyle>
            <a:lvl1pPr algn="l">
              <a:defRPr sz="4000" b="0" i="0">
                <a:solidFill>
                  <a:srgbClr val="595959"/>
                </a:solidFill>
                <a:latin typeface="Century Gothic" pitchFamily="34" charset="0"/>
                <a:cs typeface="Century Gothic" pitchFamily="34" charset="0"/>
              </a:defRPr>
            </a:lvl1pPr>
          </a:lstStyle>
          <a:p>
            <a:r>
              <a:rPr lang="en-US" dirty="0"/>
              <a:t>Click to edit Master title style</a:t>
            </a:r>
          </a:p>
        </p:txBody>
      </p:sp>
      <p:sp>
        <p:nvSpPr>
          <p:cNvPr id="3" name="Subtitle 2"/>
          <p:cNvSpPr>
            <a:spLocks noGrp="1"/>
          </p:cNvSpPr>
          <p:nvPr>
            <p:ph type="subTitle" idx="1"/>
          </p:nvPr>
        </p:nvSpPr>
        <p:spPr>
          <a:xfrm>
            <a:off x="487968" y="3336749"/>
            <a:ext cx="3792401" cy="1752600"/>
          </a:xfrm>
        </p:spPr>
        <p:txBody>
          <a:bodyPr>
            <a:normAutofit/>
          </a:bodyPr>
          <a:lstStyle>
            <a:lvl1pPr marL="0" indent="0" algn="l">
              <a:buNone/>
              <a:defRPr sz="2400" b="0" i="0" baseline="0">
                <a:solidFill>
                  <a:srgbClr val="595959"/>
                </a:solidFill>
                <a:latin typeface="Century Gothic" pitchFamily="34" charset="0"/>
                <a:cs typeface="Century Gothic"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a:t>Click to edit Master subtitle style</a:t>
            </a:r>
            <a:endParaRPr lang="en-US" dirty="0"/>
          </a:p>
        </p:txBody>
      </p:sp>
      <p:sp>
        <p:nvSpPr>
          <p:cNvPr id="12" name="Slide Number Placeholder 5"/>
          <p:cNvSpPr>
            <a:spLocks noGrp="1"/>
          </p:cNvSpPr>
          <p:nvPr>
            <p:ph type="sldNum" sz="quarter" idx="12"/>
          </p:nvPr>
        </p:nvSpPr>
        <p:spPr/>
        <p:txBody>
          <a:bodyPr/>
          <a:lstStyle>
            <a:lvl1pPr>
              <a:defRPr/>
            </a:lvl1pPr>
          </a:lstStyle>
          <a:p>
            <a:fld id="{A3C1C3F4-7627-499B-A387-D46B6B71D0BD}" type="slidenum">
              <a:rPr lang="en-US" altLang="en-US"/>
              <a:pPr/>
              <a:t>‹#›</a:t>
            </a:fld>
            <a:endParaRPr lang="en-US" altLang="en-US"/>
          </a:p>
        </p:txBody>
      </p:sp>
      <p:pic>
        <p:nvPicPr>
          <p:cNvPr id="14" name="Picture 7"/>
          <p:cNvPicPr>
            <a:picLocks/>
          </p:cNvPicPr>
          <p:nvPr userDrawn="1"/>
        </p:nvPicPr>
        <p:blipFill>
          <a:blip r:embed="rId2">
            <a:extLst>
              <a:ext uri="{28A0092B-C50C-407E-A947-70E740481C1C}">
                <a14:useLocalDpi xmlns:a14="http://schemas.microsoft.com/office/drawing/2010/main" val="0"/>
              </a:ext>
            </a:extLst>
          </a:blip>
          <a:stretch>
            <a:fillRect/>
          </a:stretch>
        </p:blipFill>
        <p:spPr bwMode="auto">
          <a:xfrm>
            <a:off x="499363" y="3231387"/>
            <a:ext cx="3827556"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 name="Straight Connector 15"/>
          <p:cNvCxnSpPr/>
          <p:nvPr userDrawn="1"/>
        </p:nvCxnSpPr>
        <p:spPr>
          <a:xfrm>
            <a:off x="436449" y="6276975"/>
            <a:ext cx="8250351"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pic>
        <p:nvPicPr>
          <p:cNvPr id="17" name="Picture 7"/>
          <p:cNvPicPr preferRelativeResize="0">
            <a:picLocks/>
          </p:cNvPicPr>
          <p:nvPr userDrawn="1"/>
        </p:nvPicPr>
        <p:blipFill>
          <a:blip r:embed="rId2">
            <a:extLst>
              <a:ext uri="{28A0092B-C50C-407E-A947-70E740481C1C}">
                <a14:useLocalDpi xmlns:a14="http://schemas.microsoft.com/office/drawing/2010/main" val="0"/>
              </a:ext>
            </a:extLst>
          </a:blip>
          <a:stretch>
            <a:fillRect/>
          </a:stretch>
        </p:blipFill>
        <p:spPr bwMode="auto">
          <a:xfrm>
            <a:off x="436449" y="544182"/>
            <a:ext cx="8254800" cy="4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3" descr="\\prod.prv\shared\NCR\CMO\CMB_NEW\0400-Comms Svcs\480 - Publishing and Production\!Flag Signatures\Canada Wordmark\Colour\Canada_Colour.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575249" y="6356350"/>
            <a:ext cx="1116000" cy="274243"/>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0"/>
          <p:cNvPicPr>
            <a:picLocks noChangeAspect="1" noChangeArrowheads="1"/>
          </p:cNvPicPr>
          <p:nvPr userDrawn="1"/>
        </p:nvPicPr>
        <p:blipFill>
          <a:blip r:embed="rId4">
            <a:extLst>
              <a:ext uri="{28A0092B-C50C-407E-A947-70E740481C1C}">
                <a14:useLocalDpi xmlns:a14="http://schemas.microsoft.com/office/drawing/2010/main" val="0"/>
              </a:ext>
            </a:extLst>
          </a:blip>
          <a:stretch>
            <a:fillRect/>
          </a:stretch>
        </p:blipFill>
        <p:spPr bwMode="auto">
          <a:xfrm>
            <a:off x="435600" y="248400"/>
            <a:ext cx="2154461" cy="21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589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fld id="{7D325CEB-1D58-4033-B3AA-47E6E8AA1651}" type="slidenum">
              <a:rPr lang="en-US" altLang="en-US"/>
              <a:pPr/>
              <a:t>‹#›</a:t>
            </a:fld>
            <a:endParaRPr lang="en-US" altLang="en-US"/>
          </a:p>
        </p:txBody>
      </p:sp>
    </p:spTree>
    <p:extLst>
      <p:ext uri="{BB962C8B-B14F-4D97-AF65-F5344CB8AC3E}">
        <p14:creationId xmlns:p14="http://schemas.microsoft.com/office/powerpoint/2010/main" val="4186423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5"/>
          <p:cNvSpPr>
            <a:spLocks noGrp="1"/>
          </p:cNvSpPr>
          <p:nvPr>
            <p:ph type="sldNum" sz="quarter" idx="10"/>
          </p:nvPr>
        </p:nvSpPr>
        <p:spPr/>
        <p:txBody>
          <a:bodyPr/>
          <a:lstStyle>
            <a:lvl1pPr>
              <a:defRPr/>
            </a:lvl1pPr>
          </a:lstStyle>
          <a:p>
            <a:fld id="{816CE915-54DE-42DF-81C9-6A96210B07F3}" type="slidenum">
              <a:rPr lang="en-US" altLang="en-US"/>
              <a:pPr/>
              <a:t>‹#›</a:t>
            </a:fld>
            <a:endParaRPr lang="en-US" altLang="en-US"/>
          </a:p>
        </p:txBody>
      </p:sp>
    </p:spTree>
    <p:extLst>
      <p:ext uri="{BB962C8B-B14F-4D97-AF65-F5344CB8AC3E}">
        <p14:creationId xmlns:p14="http://schemas.microsoft.com/office/powerpoint/2010/main" val="37835991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273050"/>
            <a:ext cx="3008313" cy="1162050"/>
          </a:xfrm>
        </p:spPr>
        <p:txBody>
          <a:bodyPr/>
          <a:lstStyle>
            <a:lvl1pPr algn="l">
              <a:defRPr sz="2000" b="0">
                <a:solidFill>
                  <a:srgbClr val="595959"/>
                </a:solidFill>
              </a:defRPr>
            </a:lvl1pPr>
          </a:lstStyle>
          <a:p>
            <a:r>
              <a:rPr lang="en-CA" dirty="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buClr>
                <a:srgbClr val="595959"/>
              </a:buClr>
              <a:defRPr sz="2600"/>
            </a:lvl1pPr>
            <a:lvl2pPr>
              <a:buClr>
                <a:srgbClr val="595959"/>
              </a:buClr>
              <a:defRPr sz="2400"/>
            </a:lvl2pPr>
            <a:lvl3pPr>
              <a:buClr>
                <a:srgbClr val="595959"/>
              </a:buClr>
              <a:defRPr sz="2200"/>
            </a:lvl3pPr>
            <a:lvl4pPr>
              <a:buClr>
                <a:srgbClr val="595959"/>
              </a:buClr>
              <a:defRPr sz="2000"/>
            </a:lvl4pPr>
            <a:lvl5pPr>
              <a:buClr>
                <a:srgbClr val="595959"/>
              </a:buClr>
              <a:defRPr sz="1800"/>
            </a:lvl5pPr>
            <a:lvl6pPr>
              <a:defRPr sz="2000"/>
            </a:lvl6pPr>
            <a:lvl7pPr>
              <a:defRPr sz="2000"/>
            </a:lvl7pPr>
            <a:lvl8pPr>
              <a:defRPr sz="2000"/>
            </a:lvl8pPr>
            <a:lvl9pPr>
              <a:defRPr sz="20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8" name="Slide Number Placeholder 5"/>
          <p:cNvSpPr>
            <a:spLocks noGrp="1"/>
          </p:cNvSpPr>
          <p:nvPr>
            <p:ph type="sldNum" sz="quarter" idx="10"/>
          </p:nvPr>
        </p:nvSpPr>
        <p:spPr/>
        <p:txBody>
          <a:bodyPr/>
          <a:lstStyle>
            <a:lvl1pPr>
              <a:defRPr/>
            </a:lvl1pPr>
          </a:lstStyle>
          <a:p>
            <a:fld id="{07B34F6D-27DC-4F94-8982-5FFA21468BA5}" type="slidenum">
              <a:rPr lang="en-US" altLang="en-US"/>
              <a:pPr/>
              <a:t>‹#›</a:t>
            </a:fld>
            <a:endParaRPr lang="en-US" altLang="en-US"/>
          </a:p>
        </p:txBody>
      </p:sp>
    </p:spTree>
    <p:extLst>
      <p:ext uri="{BB962C8B-B14F-4D97-AF65-F5344CB8AC3E}">
        <p14:creationId xmlns:p14="http://schemas.microsoft.com/office/powerpoint/2010/main" val="37626849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cxnSp>
        <p:nvCxnSpPr>
          <p:cNvPr id="5" name="Straight Connector 4"/>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792288" y="4800600"/>
            <a:ext cx="5486400" cy="566738"/>
          </a:xfrm>
        </p:spPr>
        <p:txBody>
          <a:bodyPr/>
          <a:lstStyle>
            <a:lvl1pPr algn="l">
              <a:defRPr sz="2000" b="0">
                <a:solidFill>
                  <a:srgbClr val="595959"/>
                </a:solidFill>
              </a:defRPr>
            </a:lvl1pPr>
          </a:lstStyle>
          <a:p>
            <a:r>
              <a:rPr lang="en-CA" dirty="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solidFill>
                  <a:srgbClr val="595959"/>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595959"/>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6" name="Slide Number Placeholder 5"/>
          <p:cNvSpPr>
            <a:spLocks noGrp="1"/>
          </p:cNvSpPr>
          <p:nvPr>
            <p:ph type="sldNum" sz="quarter" idx="10"/>
          </p:nvPr>
        </p:nvSpPr>
        <p:spPr/>
        <p:txBody>
          <a:bodyPr/>
          <a:lstStyle>
            <a:lvl1pPr>
              <a:defRPr/>
            </a:lvl1pPr>
          </a:lstStyle>
          <a:p>
            <a:fld id="{098A5B3A-4079-4B46-A0FF-A550B3FE2682}" type="slidenum">
              <a:rPr lang="en-US" altLang="en-US"/>
              <a:pPr/>
              <a:t>‹#›</a:t>
            </a:fld>
            <a:endParaRPr lang="en-US" altLang="en-US"/>
          </a:p>
        </p:txBody>
      </p:sp>
    </p:spTree>
    <p:extLst>
      <p:ext uri="{BB962C8B-B14F-4D97-AF65-F5344CB8AC3E}">
        <p14:creationId xmlns:p14="http://schemas.microsoft.com/office/powerpoint/2010/main" val="33294051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a:solidFill>
                  <a:srgbClr val="595959"/>
                </a:solidFill>
              </a:defRPr>
            </a:lvl1pPr>
          </a:lstStyle>
          <a:p>
            <a:r>
              <a:rPr lang="en-CA" dirty="0"/>
              <a:t>Click to edit Master title style</a:t>
            </a:r>
            <a:endParaRPr lang="en-US" dirty="0"/>
          </a:p>
        </p:txBody>
      </p:sp>
      <p:sp>
        <p:nvSpPr>
          <p:cNvPr id="3" name="Vertical Text Placeholder 2"/>
          <p:cNvSpPr>
            <a:spLocks noGrp="1"/>
          </p:cNvSpPr>
          <p:nvPr>
            <p:ph type="body" orient="vert" idx="1"/>
          </p:nvPr>
        </p:nvSpPr>
        <p:spPr/>
        <p:txBody>
          <a:bodyPr vert="eaVert"/>
          <a:lstStyle>
            <a:lvl1pPr>
              <a:buClr>
                <a:srgbClr val="595959"/>
              </a:buClr>
              <a:defRPr/>
            </a:lvl1pPr>
            <a:lvl2pPr>
              <a:buClr>
                <a:srgbClr val="595959"/>
              </a:buClr>
              <a:defRPr/>
            </a:lvl2pPr>
            <a:lvl3pPr>
              <a:buClr>
                <a:srgbClr val="595959"/>
              </a:buClr>
              <a:defRPr/>
            </a:lvl3pPr>
            <a:lvl4pPr>
              <a:buClr>
                <a:srgbClr val="595959"/>
              </a:buClr>
              <a:defRPr/>
            </a:lvl4pPr>
            <a:lvl5pPr>
              <a:buClr>
                <a:srgbClr val="595959"/>
              </a:buClr>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Slide Number Placeholder 5"/>
          <p:cNvSpPr>
            <a:spLocks noGrp="1"/>
          </p:cNvSpPr>
          <p:nvPr>
            <p:ph type="sldNum" sz="quarter" idx="10"/>
          </p:nvPr>
        </p:nvSpPr>
        <p:spPr/>
        <p:txBody>
          <a:bodyPr/>
          <a:lstStyle>
            <a:lvl1pPr>
              <a:defRPr/>
            </a:lvl1pPr>
          </a:lstStyle>
          <a:p>
            <a:fld id="{949DFE12-9688-42E0-BA90-99DAB2AC9520}" type="slidenum">
              <a:rPr lang="en-US" altLang="en-US"/>
              <a:pPr/>
              <a:t>‹#›</a:t>
            </a:fld>
            <a:endParaRPr lang="en-US" altLang="en-US"/>
          </a:p>
        </p:txBody>
      </p:sp>
    </p:spTree>
    <p:extLst>
      <p:ext uri="{BB962C8B-B14F-4D97-AF65-F5344CB8AC3E}">
        <p14:creationId xmlns:p14="http://schemas.microsoft.com/office/powerpoint/2010/main" val="3351996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95959"/>
                </a:solidFill>
              </a:defRPr>
            </a:lvl1pPr>
          </a:lstStyle>
          <a:p>
            <a:r>
              <a:rPr lang="en-US" dirty="0"/>
              <a:t>Click to edit Master title style</a:t>
            </a:r>
            <a:endParaRPr lang="en-CA" dirty="0"/>
          </a:p>
        </p:txBody>
      </p:sp>
      <p:sp>
        <p:nvSpPr>
          <p:cNvPr id="3" name="Slide Number Placeholder 2"/>
          <p:cNvSpPr>
            <a:spLocks noGrp="1"/>
          </p:cNvSpPr>
          <p:nvPr>
            <p:ph type="sldNum" sz="quarter" idx="10"/>
          </p:nvPr>
        </p:nvSpPr>
        <p:spPr/>
        <p:txBody>
          <a:bodyPr/>
          <a:lstStyle/>
          <a:p>
            <a:fld id="{4AF31215-D414-49A1-B0BE-FA6A849F09BB}" type="slidenum">
              <a:rPr lang="en-US" altLang="en-US" smtClean="0"/>
              <a:pPr/>
              <a:t>‹#›</a:t>
            </a:fld>
            <a:endParaRPr lang="en-US" altLang="en-US"/>
          </a:p>
        </p:txBody>
      </p:sp>
      <p:cxnSp>
        <p:nvCxnSpPr>
          <p:cNvPr id="4" name="Straight Connector 3"/>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97431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pic>
        <p:nvPicPr>
          <p:cNvPr id="11"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buClr>
                <a:srgbClr val="595959"/>
              </a:buClr>
              <a:defRPr sz="2400"/>
            </a:lvl1pPr>
            <a:lvl2pPr>
              <a:buClr>
                <a:srgbClr val="595959"/>
              </a:buClr>
              <a:defRPr sz="2000"/>
            </a:lvl2pPr>
            <a:lvl3pPr>
              <a:buClr>
                <a:srgbClr val="595959"/>
              </a:buClr>
              <a:defRPr sz="1800"/>
            </a:lvl3pPr>
            <a:lvl4pPr>
              <a:buClr>
                <a:srgbClr val="595959"/>
              </a:buClr>
              <a:defRPr sz="1600"/>
            </a:lvl4pPr>
            <a:lvl5pPr>
              <a:buClr>
                <a:srgbClr val="595959"/>
              </a:buCl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buClr>
                <a:srgbClr val="595959"/>
              </a:buClr>
              <a:defRPr sz="2400"/>
            </a:lvl1pPr>
            <a:lvl2pPr>
              <a:buClr>
                <a:srgbClr val="595959"/>
              </a:buClr>
              <a:defRPr sz="2000"/>
            </a:lvl2pPr>
            <a:lvl3pPr>
              <a:buClr>
                <a:srgbClr val="595959"/>
              </a:buClr>
              <a:defRPr sz="1800"/>
            </a:lvl3pPr>
            <a:lvl4pPr>
              <a:buClr>
                <a:srgbClr val="595959"/>
              </a:buClr>
              <a:defRPr sz="1600"/>
            </a:lvl4pPr>
            <a:lvl5pPr>
              <a:buClr>
                <a:srgbClr val="595959"/>
              </a:buCl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5"/>
          <p:cNvSpPr>
            <a:spLocks noGrp="1"/>
          </p:cNvSpPr>
          <p:nvPr>
            <p:ph type="sldNum" sz="quarter" idx="10"/>
          </p:nvPr>
        </p:nvSpPr>
        <p:spPr/>
        <p:txBody>
          <a:bodyPr/>
          <a:lstStyle>
            <a:lvl1pPr>
              <a:defRPr/>
            </a:lvl1pPr>
          </a:lstStyle>
          <a:p>
            <a:fld id="{398FBFBE-36BC-482D-A777-8BE920DF890D}" type="slidenum">
              <a:rPr lang="en-US" altLang="en-US"/>
              <a:pPr/>
              <a:t>‹#›</a:t>
            </a:fld>
            <a:endParaRPr lang="en-US" altLang="en-US" dirty="0"/>
          </a:p>
        </p:txBody>
      </p:sp>
    </p:spTree>
    <p:extLst>
      <p:ext uri="{BB962C8B-B14F-4D97-AF65-F5344CB8AC3E}">
        <p14:creationId xmlns:p14="http://schemas.microsoft.com/office/powerpoint/2010/main" val="25984333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pic>
        <p:nvPicPr>
          <p:cNvPr id="11"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709414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a:defRPr sz="3600" b="0" i="0">
                <a:solidFill>
                  <a:srgbClr val="595959"/>
                </a:solidFill>
                <a:latin typeface="Century Gothic" pitchFamily="34" charset="0"/>
                <a:cs typeface="Century Gothic" pitchFamily="34" charset="0"/>
              </a:defRPr>
            </a:lvl1pPr>
          </a:lstStyle>
          <a:p>
            <a:r>
              <a:rPr lang="en-CA" dirty="0"/>
              <a:t>Click to edit Master title style</a:t>
            </a:r>
            <a:endParaRPr lang="en-US" dirty="0"/>
          </a:p>
        </p:txBody>
      </p:sp>
      <p:sp>
        <p:nvSpPr>
          <p:cNvPr id="3" name="Content Placeholder 2"/>
          <p:cNvSpPr>
            <a:spLocks noGrp="1"/>
          </p:cNvSpPr>
          <p:nvPr>
            <p:ph idx="1"/>
          </p:nvPr>
        </p:nvSpPr>
        <p:spPr/>
        <p:txBody>
          <a:bodyPr/>
          <a:lstStyle>
            <a:lvl1pPr marL="342900" indent="-342900">
              <a:buClr>
                <a:srgbClr val="595959"/>
              </a:buClr>
              <a:buFont typeface="Arial"/>
              <a:buChar char="•"/>
              <a:defRPr sz="2600" b="0" i="0">
                <a:solidFill>
                  <a:srgbClr val="595959"/>
                </a:solidFill>
                <a:latin typeface="Century Gothic" pitchFamily="34" charset="0"/>
                <a:cs typeface="Century Gothic" pitchFamily="34" charset="0"/>
              </a:defRPr>
            </a:lvl1pPr>
            <a:lvl2pPr marL="742950" indent="-285750">
              <a:buClr>
                <a:srgbClr val="595959"/>
              </a:buClr>
              <a:buFont typeface="Arial"/>
              <a:buChar char="•"/>
              <a:defRPr sz="2400" b="0" i="0">
                <a:solidFill>
                  <a:srgbClr val="595959"/>
                </a:solidFill>
                <a:latin typeface="Century Gothic" pitchFamily="34" charset="0"/>
                <a:cs typeface="Century Gothic" pitchFamily="34" charset="0"/>
              </a:defRPr>
            </a:lvl2pPr>
            <a:lvl3pPr marL="1143000" indent="-228600">
              <a:buClr>
                <a:srgbClr val="595959"/>
              </a:buClr>
              <a:buFont typeface="Arial"/>
              <a:buChar char="•"/>
              <a:defRPr sz="2200" b="0" i="0">
                <a:solidFill>
                  <a:srgbClr val="595959"/>
                </a:solidFill>
                <a:latin typeface="Century Gothic" pitchFamily="34" charset="0"/>
                <a:cs typeface="Century Gothic" pitchFamily="34" charset="0"/>
              </a:defRPr>
            </a:lvl3pPr>
            <a:lvl4pPr marL="1600200" indent="-228600">
              <a:buClr>
                <a:srgbClr val="595959"/>
              </a:buClr>
              <a:buFont typeface="Arial"/>
              <a:buChar char="•"/>
              <a:defRPr sz="2000" b="0" i="0">
                <a:solidFill>
                  <a:srgbClr val="595959"/>
                </a:solidFill>
                <a:latin typeface="Century Gothic" pitchFamily="34" charset="0"/>
                <a:cs typeface="Century Gothic" pitchFamily="34" charset="0"/>
              </a:defRPr>
            </a:lvl4pPr>
            <a:lvl5pPr marL="2057400" indent="-228600">
              <a:buClr>
                <a:srgbClr val="595959"/>
              </a:buClr>
              <a:buFont typeface="Arial"/>
              <a:buChar char="•"/>
              <a:defRPr sz="1800" b="0" i="0">
                <a:solidFill>
                  <a:srgbClr val="595959"/>
                </a:solidFill>
                <a:latin typeface="Century Gothic" pitchFamily="34" charset="0"/>
                <a:cs typeface="Century Gothic" pitchFamily="34" charset="0"/>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7" name="Slide Number Placeholder 5"/>
          <p:cNvSpPr>
            <a:spLocks noGrp="1"/>
          </p:cNvSpPr>
          <p:nvPr>
            <p:ph type="sldNum" sz="quarter" idx="10"/>
          </p:nvPr>
        </p:nvSpPr>
        <p:spPr/>
        <p:txBody>
          <a:bodyPr/>
          <a:lstStyle>
            <a:lvl1pPr>
              <a:defRPr/>
            </a:lvl1pPr>
          </a:lstStyle>
          <a:p>
            <a:fld id="{78075564-AF6E-40FC-905A-F6C5E8D29614}" type="slidenum">
              <a:rPr lang="en-US" altLang="en-US"/>
              <a:pPr/>
              <a:t>‹#›</a:t>
            </a:fld>
            <a:endParaRPr lang="en-US" altLang="en-US"/>
          </a:p>
        </p:txBody>
      </p:sp>
    </p:spTree>
    <p:extLst>
      <p:ext uri="{BB962C8B-B14F-4D97-AF65-F5344CB8AC3E}">
        <p14:creationId xmlns:p14="http://schemas.microsoft.com/office/powerpoint/2010/main" val="2303478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full image">
    <p:spTree>
      <p:nvGrpSpPr>
        <p:cNvPr id="1" name=""/>
        <p:cNvGrpSpPr/>
        <p:nvPr/>
      </p:nvGrpSpPr>
      <p:grpSpPr>
        <a:xfrm>
          <a:off x="0" y="0"/>
          <a:ext cx="0" cy="0"/>
          <a:chOff x="0" y="0"/>
          <a:chExt cx="0" cy="0"/>
        </a:xfrm>
      </p:grpSpPr>
      <p:sp>
        <p:nvSpPr>
          <p:cNvPr id="12" name="Rectangle 11"/>
          <p:cNvSpPr/>
          <p:nvPr userDrawn="1"/>
        </p:nvSpPr>
        <p:spPr>
          <a:xfrm>
            <a:off x="0" y="0"/>
            <a:ext cx="9144000" cy="694481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 name="Title 1"/>
          <p:cNvSpPr>
            <a:spLocks noGrp="1"/>
          </p:cNvSpPr>
          <p:nvPr>
            <p:ph type="ctrTitle"/>
          </p:nvPr>
        </p:nvSpPr>
        <p:spPr>
          <a:xfrm>
            <a:off x="668867" y="1941161"/>
            <a:ext cx="7112000" cy="2376252"/>
          </a:xfrm>
        </p:spPr>
        <p:txBody>
          <a:bodyPr>
            <a:normAutofit/>
          </a:bodyPr>
          <a:lstStyle>
            <a:lvl1pPr algn="l">
              <a:defRPr sz="4000" b="0" i="0">
                <a:solidFill>
                  <a:srgbClr val="595959"/>
                </a:solidFill>
                <a:latin typeface="Century Gothic" pitchFamily="34" charset="0"/>
                <a:cs typeface="Century Gothic" pitchFamily="34" charset="0"/>
              </a:defRPr>
            </a:lvl1pPr>
          </a:lstStyle>
          <a:p>
            <a:r>
              <a:rPr lang="en-US" dirty="0"/>
              <a:t>Click to edit Master title style</a:t>
            </a:r>
          </a:p>
        </p:txBody>
      </p:sp>
      <p:sp>
        <p:nvSpPr>
          <p:cNvPr id="3" name="Subtitle 2"/>
          <p:cNvSpPr>
            <a:spLocks noGrp="1"/>
          </p:cNvSpPr>
          <p:nvPr>
            <p:ph type="subTitle" idx="1"/>
          </p:nvPr>
        </p:nvSpPr>
        <p:spPr>
          <a:xfrm>
            <a:off x="668866" y="4524375"/>
            <a:ext cx="7112001" cy="1752600"/>
          </a:xfrm>
        </p:spPr>
        <p:txBody>
          <a:bodyPr>
            <a:normAutofit/>
          </a:bodyPr>
          <a:lstStyle>
            <a:lvl1pPr marL="0" indent="0" algn="l">
              <a:buNone/>
              <a:defRPr sz="2400" b="0" i="0">
                <a:solidFill>
                  <a:srgbClr val="595959"/>
                </a:solidFill>
                <a:latin typeface="Century Gothic" pitchFamily="34" charset="0"/>
                <a:cs typeface="Century Gothic"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a:t>Click to edit Master subtitle style</a:t>
            </a:r>
            <a:endParaRPr lang="en-US" dirty="0"/>
          </a:p>
        </p:txBody>
      </p:sp>
      <p:sp>
        <p:nvSpPr>
          <p:cNvPr id="11" name="Slide Number Placeholder 5"/>
          <p:cNvSpPr>
            <a:spLocks noGrp="1"/>
          </p:cNvSpPr>
          <p:nvPr>
            <p:ph type="sldNum" sz="quarter" idx="12"/>
          </p:nvPr>
        </p:nvSpPr>
        <p:spPr/>
        <p:txBody>
          <a:bodyPr/>
          <a:lstStyle>
            <a:lvl1pPr>
              <a:defRPr/>
            </a:lvl1pPr>
          </a:lstStyle>
          <a:p>
            <a:fld id="{2B042CE3-6392-4968-B209-93A52C299364}" type="slidenum">
              <a:rPr lang="en-US" altLang="en-US"/>
              <a:pPr/>
              <a:t>‹#›</a:t>
            </a:fld>
            <a:endParaRPr lang="en-US" altLang="en-US"/>
          </a:p>
        </p:txBody>
      </p:sp>
      <p:pic>
        <p:nvPicPr>
          <p:cNvPr id="14" name="Picture 7"/>
          <p:cNvPicPr>
            <a:picLocks/>
          </p:cNvPicPr>
          <p:nvPr userDrawn="1"/>
        </p:nvPicPr>
        <p:blipFill>
          <a:blip r:embed="rId2">
            <a:extLst>
              <a:ext uri="{28A0092B-C50C-407E-A947-70E740481C1C}">
                <a14:useLocalDpi xmlns:a14="http://schemas.microsoft.com/office/drawing/2010/main" val="0"/>
              </a:ext>
            </a:extLst>
          </a:blip>
          <a:stretch>
            <a:fillRect/>
          </a:stretch>
        </p:blipFill>
        <p:spPr bwMode="auto">
          <a:xfrm>
            <a:off x="566600" y="4424288"/>
            <a:ext cx="7307153"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7"/>
          <p:cNvPicPr preferRelativeResize="0">
            <a:picLocks/>
          </p:cNvPicPr>
          <p:nvPr userDrawn="1"/>
        </p:nvPicPr>
        <p:blipFill>
          <a:blip r:embed="rId2">
            <a:extLst>
              <a:ext uri="{28A0092B-C50C-407E-A947-70E740481C1C}">
                <a14:useLocalDpi xmlns:a14="http://schemas.microsoft.com/office/drawing/2010/main" val="0"/>
              </a:ext>
            </a:extLst>
          </a:blip>
          <a:stretch>
            <a:fillRect/>
          </a:stretch>
        </p:blipFill>
        <p:spPr bwMode="auto">
          <a:xfrm>
            <a:off x="436449" y="544182"/>
            <a:ext cx="8254800" cy="4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3" descr="\\prod.prv\shared\NCR\CMO\CMB_NEW\0400-Comms Svcs\480 - Publishing and Production\!Flag Signatures\Canada Wordmark\Colour\Canada_Colour.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575249" y="6356350"/>
            <a:ext cx="1116000" cy="27424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0"/>
          <p:cNvPicPr>
            <a:picLocks noChangeAspect="1" noChangeArrowheads="1"/>
          </p:cNvPicPr>
          <p:nvPr userDrawn="1"/>
        </p:nvPicPr>
        <p:blipFill>
          <a:blip r:embed="rId4">
            <a:extLst>
              <a:ext uri="{28A0092B-C50C-407E-A947-70E740481C1C}">
                <a14:useLocalDpi xmlns:a14="http://schemas.microsoft.com/office/drawing/2010/main" val="0"/>
              </a:ext>
            </a:extLst>
          </a:blip>
          <a:stretch>
            <a:fillRect/>
          </a:stretch>
        </p:blipFill>
        <p:spPr bwMode="auto">
          <a:xfrm>
            <a:off x="435600" y="248400"/>
            <a:ext cx="2154461" cy="21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7028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0" cap="all">
                <a:solidFill>
                  <a:srgbClr val="595959"/>
                </a:solidFill>
                <a:latin typeface="Century Gothic" pitchFamily="34" charset="0"/>
              </a:defRPr>
            </a:lvl1pPr>
          </a:lstStyle>
          <a:p>
            <a:r>
              <a:rPr lang="en-CA" dirty="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95959"/>
                </a:solidFill>
                <a:latin typeface="Century Gothic"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a:t>Click to edit Master text styles</a:t>
            </a:r>
          </a:p>
        </p:txBody>
      </p:sp>
      <p:sp>
        <p:nvSpPr>
          <p:cNvPr id="6" name="Slide Number Placeholder 5"/>
          <p:cNvSpPr>
            <a:spLocks noGrp="1"/>
          </p:cNvSpPr>
          <p:nvPr>
            <p:ph type="sldNum" sz="quarter" idx="10"/>
          </p:nvPr>
        </p:nvSpPr>
        <p:spPr/>
        <p:txBody>
          <a:bodyPr/>
          <a:lstStyle>
            <a:lvl1pPr>
              <a:defRPr/>
            </a:lvl1pPr>
          </a:lstStyle>
          <a:p>
            <a:fld id="{00CFA99A-0B6A-4F6F-BA8D-AFBE694F623A}" type="slidenum">
              <a:rPr lang="en-US" altLang="en-US"/>
              <a:pPr/>
              <a:t>‹#›</a:t>
            </a:fld>
            <a:endParaRPr lang="en-US" altLang="en-US"/>
          </a:p>
        </p:txBody>
      </p:sp>
      <p:cxnSp>
        <p:nvCxnSpPr>
          <p:cNvPr id="8" name="Straight Connector 7"/>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0340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8" name="Slide Number Placeholder 5"/>
          <p:cNvSpPr>
            <a:spLocks noGrp="1"/>
          </p:cNvSpPr>
          <p:nvPr>
            <p:ph type="sldNum" sz="quarter" idx="10"/>
          </p:nvPr>
        </p:nvSpPr>
        <p:spPr/>
        <p:txBody>
          <a:bodyPr/>
          <a:lstStyle>
            <a:lvl1pPr>
              <a:defRPr/>
            </a:lvl1pPr>
          </a:lstStyle>
          <a:p>
            <a:fld id="{A7F49F12-9138-49F1-96D4-CC6FC00A57C3}" type="slidenum">
              <a:rPr lang="en-US" altLang="en-US"/>
              <a:pPr/>
              <a:t>‹#›</a:t>
            </a:fld>
            <a:endParaRPr lang="en-US" altLang="en-US"/>
          </a:p>
        </p:txBody>
      </p:sp>
    </p:spTree>
    <p:extLst>
      <p:ext uri="{BB962C8B-B14F-4D97-AF65-F5344CB8AC3E}">
        <p14:creationId xmlns:p14="http://schemas.microsoft.com/office/powerpoint/2010/main" val="2504185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pic>
        <p:nvPicPr>
          <p:cNvPr id="12"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userDrawn="1"/>
        </p:nvSpPr>
        <p:spPr>
          <a:xfrm>
            <a:off x="4922838" y="2805113"/>
            <a:ext cx="4221162" cy="3119437"/>
          </a:xfrm>
          <a:prstGeom prst="rect">
            <a:avLst/>
          </a:prstGeom>
          <a:solidFill>
            <a:srgbClr val="ECEC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a:p>
        </p:txBody>
      </p:sp>
      <p:sp>
        <p:nvSpPr>
          <p:cNvPr id="8" name="Rectangle 7"/>
          <p:cNvSpPr/>
          <p:nvPr userDrawn="1"/>
        </p:nvSpPr>
        <p:spPr>
          <a:xfrm>
            <a:off x="9029700" y="2805113"/>
            <a:ext cx="114300" cy="3119437"/>
          </a:xfrm>
          <a:prstGeom prst="rect">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a:p>
        </p:txBody>
      </p:sp>
      <p:cxnSp>
        <p:nvCxnSpPr>
          <p:cNvPr id="9" name="Straight Connector 8"/>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Content Placeholder 2"/>
          <p:cNvSpPr>
            <a:spLocks noGrp="1"/>
          </p:cNvSpPr>
          <p:nvPr>
            <p:ph sz="half" idx="12"/>
          </p:nvPr>
        </p:nvSpPr>
        <p:spPr>
          <a:xfrm>
            <a:off x="5177693" y="3057770"/>
            <a:ext cx="3651494" cy="2668344"/>
          </a:xfrm>
        </p:spPr>
        <p:txBody>
          <a:bodyPr/>
          <a:lstStyle>
            <a:lvl1pPr marL="0" indent="0">
              <a:buNone/>
              <a:defRPr sz="1800" i="1">
                <a:solidFill>
                  <a:srgbClr val="595959"/>
                </a:solidFill>
              </a:defRPr>
            </a:lvl1pPr>
            <a:lvl2pPr>
              <a:defRPr sz="2400" i="1"/>
            </a:lvl2pPr>
            <a:lvl3pPr>
              <a:defRPr sz="2000" i="1"/>
            </a:lvl3pPr>
            <a:lvl4pPr>
              <a:defRPr sz="1800" i="1"/>
            </a:lvl4pPr>
            <a:lvl5pPr>
              <a:defRPr sz="1800" i="1"/>
            </a:lvl5pPr>
            <a:lvl6pPr>
              <a:defRPr sz="1800"/>
            </a:lvl6pPr>
            <a:lvl7pPr>
              <a:defRPr sz="1800"/>
            </a:lvl7pPr>
            <a:lvl8pPr>
              <a:defRPr sz="1800"/>
            </a:lvl8pPr>
            <a:lvl9pPr>
              <a:defRPr sz="1800"/>
            </a:lvl9pPr>
          </a:lstStyle>
          <a:p>
            <a:pPr lvl="0"/>
            <a:r>
              <a:rPr lang="en-CA" dirty="0"/>
              <a:t>Click to edit Master text styles</a:t>
            </a:r>
          </a:p>
        </p:txBody>
      </p:sp>
      <p:sp>
        <p:nvSpPr>
          <p:cNvPr id="11" name="Slide Number Placeholder 5"/>
          <p:cNvSpPr>
            <a:spLocks noGrp="1"/>
          </p:cNvSpPr>
          <p:nvPr>
            <p:ph type="sldNum" sz="quarter" idx="13"/>
          </p:nvPr>
        </p:nvSpPr>
        <p:spPr/>
        <p:txBody>
          <a:bodyPr/>
          <a:lstStyle>
            <a:lvl1pPr>
              <a:defRPr/>
            </a:lvl1pPr>
          </a:lstStyle>
          <a:p>
            <a:fld id="{0606BA19-779A-4930-9322-0B47357BACC7}" type="slidenum">
              <a:rPr lang="en-US" altLang="en-US"/>
              <a:pPr/>
              <a:t>‹#›</a:t>
            </a:fld>
            <a:endParaRPr lang="en-US" altLang="en-US"/>
          </a:p>
        </p:txBody>
      </p:sp>
    </p:spTree>
    <p:extLst>
      <p:ext uri="{BB962C8B-B14F-4D97-AF65-F5344CB8AC3E}">
        <p14:creationId xmlns:p14="http://schemas.microsoft.com/office/powerpoint/2010/main" val="3918813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p:cNvSpPr/>
          <p:nvPr userDrawn="1"/>
        </p:nvSpPr>
        <p:spPr>
          <a:xfrm>
            <a:off x="4922838" y="1600201"/>
            <a:ext cx="3798887" cy="4525962"/>
          </a:xfrm>
          <a:prstGeom prst="rect">
            <a:avLst/>
          </a:prstGeom>
          <a:solidFill>
            <a:srgbClr val="ECEC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a:solidFill>
                <a:srgbClr val="ECECEC"/>
              </a:solidFill>
            </a:endParaRPr>
          </a:p>
        </p:txBody>
      </p:sp>
      <p:cxnSp>
        <p:nvCxnSpPr>
          <p:cNvPr id="9" name="Straight Connector 8"/>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Content Placeholder 2"/>
          <p:cNvSpPr>
            <a:spLocks noGrp="1"/>
          </p:cNvSpPr>
          <p:nvPr>
            <p:ph sz="half" idx="12"/>
          </p:nvPr>
        </p:nvSpPr>
        <p:spPr>
          <a:xfrm>
            <a:off x="5167923" y="1944078"/>
            <a:ext cx="3553802" cy="3782036"/>
          </a:xfrm>
        </p:spPr>
        <p:txBody>
          <a:bodyPr/>
          <a:lstStyle>
            <a:lvl1pPr marL="0" indent="0">
              <a:buNone/>
              <a:defRPr sz="1800" i="1">
                <a:solidFill>
                  <a:srgbClr val="595959"/>
                </a:solidFill>
              </a:defRPr>
            </a:lvl1pPr>
            <a:lvl2pPr>
              <a:defRPr sz="2400" i="1"/>
            </a:lvl2pPr>
            <a:lvl3pPr>
              <a:defRPr sz="2000" i="1"/>
            </a:lvl3pPr>
            <a:lvl4pPr>
              <a:defRPr sz="1800" i="1"/>
            </a:lvl4pPr>
            <a:lvl5pPr>
              <a:defRPr sz="1800" i="1"/>
            </a:lvl5pPr>
            <a:lvl6pPr>
              <a:defRPr sz="1800"/>
            </a:lvl6pPr>
            <a:lvl7pPr>
              <a:defRPr sz="1800"/>
            </a:lvl7pPr>
            <a:lvl8pPr>
              <a:defRPr sz="1800"/>
            </a:lvl8pPr>
            <a:lvl9pPr>
              <a:defRPr sz="1800"/>
            </a:lvl9pPr>
          </a:lstStyle>
          <a:p>
            <a:pPr lvl="0"/>
            <a:r>
              <a:rPr lang="en-CA" dirty="0"/>
              <a:t>Click to edit Master text styles</a:t>
            </a:r>
          </a:p>
        </p:txBody>
      </p:sp>
      <p:sp>
        <p:nvSpPr>
          <p:cNvPr id="11" name="Slide Number Placeholder 5"/>
          <p:cNvSpPr>
            <a:spLocks noGrp="1"/>
          </p:cNvSpPr>
          <p:nvPr>
            <p:ph type="sldNum" sz="quarter" idx="13"/>
          </p:nvPr>
        </p:nvSpPr>
        <p:spPr/>
        <p:txBody>
          <a:bodyPr/>
          <a:lstStyle>
            <a:lvl1pPr>
              <a:defRPr/>
            </a:lvl1pPr>
          </a:lstStyle>
          <a:p>
            <a:fld id="{3E294082-DFA0-4304-8D39-BC23FA45EDA4}" type="slidenum">
              <a:rPr lang="en-US" altLang="en-US"/>
              <a:pPr/>
              <a:t>‹#›</a:t>
            </a:fld>
            <a:endParaRPr lang="en-US" altLang="en-US"/>
          </a:p>
        </p:txBody>
      </p:sp>
      <p:pic>
        <p:nvPicPr>
          <p:cNvPr id="13" name="Picture 7"/>
          <p:cNvPicPr>
            <a:picLocks/>
          </p:cNvPicPr>
          <p:nvPr userDrawn="1"/>
        </p:nvPicPr>
        <p:blipFill>
          <a:blip r:embed="rId2">
            <a:extLst>
              <a:ext uri="{28A0092B-C50C-407E-A947-70E740481C1C}">
                <a14:useLocalDpi xmlns:a14="http://schemas.microsoft.com/office/drawing/2010/main" val="0"/>
              </a:ext>
            </a:extLst>
          </a:blip>
          <a:stretch>
            <a:fillRect/>
          </a:stretch>
        </p:blipFill>
        <p:spPr bwMode="auto">
          <a:xfrm>
            <a:off x="5325363" y="5866131"/>
            <a:ext cx="3827556"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6566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pic>
        <p:nvPicPr>
          <p:cNvPr id="12"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userDrawn="1"/>
        </p:nvSpPr>
        <p:spPr>
          <a:xfrm>
            <a:off x="457200" y="3995738"/>
            <a:ext cx="8264525" cy="1928812"/>
          </a:xfrm>
          <a:prstGeom prst="rect">
            <a:avLst/>
          </a:prstGeom>
          <a:solidFill>
            <a:srgbClr val="ECEC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a:solidFill>
                <a:srgbClr val="ECECEC"/>
              </a:solidFill>
            </a:endParaRPr>
          </a:p>
        </p:txBody>
      </p:sp>
      <p:cxnSp>
        <p:nvCxnSpPr>
          <p:cNvPr id="9" name="Straight Connector 8"/>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a:t>Click to edit Master title style</a:t>
            </a:r>
            <a:endParaRPr lang="en-US" dirty="0"/>
          </a:p>
        </p:txBody>
      </p:sp>
      <p:sp>
        <p:nvSpPr>
          <p:cNvPr id="3" name="Content Placeholder 2"/>
          <p:cNvSpPr>
            <a:spLocks noGrp="1"/>
          </p:cNvSpPr>
          <p:nvPr>
            <p:ph sz="half" idx="1"/>
          </p:nvPr>
        </p:nvSpPr>
        <p:spPr>
          <a:xfrm>
            <a:off x="457200" y="1600201"/>
            <a:ext cx="8229600" cy="2157607"/>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Content Placeholder 2"/>
          <p:cNvSpPr>
            <a:spLocks noGrp="1"/>
          </p:cNvSpPr>
          <p:nvPr>
            <p:ph sz="half" idx="12"/>
          </p:nvPr>
        </p:nvSpPr>
        <p:spPr>
          <a:xfrm>
            <a:off x="605692" y="4140741"/>
            <a:ext cx="8116033" cy="1332960"/>
          </a:xfrm>
          <a:solidFill>
            <a:srgbClr val="ECECEC"/>
          </a:solidFill>
        </p:spPr>
        <p:txBody>
          <a:bodyPr/>
          <a:lstStyle>
            <a:lvl1pPr marL="0" indent="0">
              <a:buNone/>
              <a:defRPr sz="1800" i="1"/>
            </a:lvl1pPr>
            <a:lvl2pPr>
              <a:defRPr sz="2400" i="1"/>
            </a:lvl2pPr>
            <a:lvl3pPr>
              <a:defRPr sz="2000" i="1"/>
            </a:lvl3pPr>
            <a:lvl4pPr>
              <a:defRPr sz="1800" i="1"/>
            </a:lvl4pPr>
            <a:lvl5pPr>
              <a:defRPr sz="1800" i="1"/>
            </a:lvl5pPr>
            <a:lvl6pPr>
              <a:defRPr sz="1800"/>
            </a:lvl6pPr>
            <a:lvl7pPr>
              <a:defRPr sz="1800"/>
            </a:lvl7pPr>
            <a:lvl8pPr>
              <a:defRPr sz="1800"/>
            </a:lvl8pPr>
            <a:lvl9pPr>
              <a:defRPr sz="1800"/>
            </a:lvl9pPr>
          </a:lstStyle>
          <a:p>
            <a:pPr lvl="0"/>
            <a:r>
              <a:rPr lang="en-CA" dirty="0"/>
              <a:t>Click to edit Master text styles</a:t>
            </a:r>
          </a:p>
        </p:txBody>
      </p:sp>
      <p:sp>
        <p:nvSpPr>
          <p:cNvPr id="11" name="Slide Number Placeholder 5"/>
          <p:cNvSpPr>
            <a:spLocks noGrp="1"/>
          </p:cNvSpPr>
          <p:nvPr>
            <p:ph type="sldNum" sz="quarter" idx="13"/>
          </p:nvPr>
        </p:nvSpPr>
        <p:spPr/>
        <p:txBody>
          <a:bodyPr/>
          <a:lstStyle>
            <a:lvl1pPr>
              <a:defRPr/>
            </a:lvl1pPr>
          </a:lstStyle>
          <a:p>
            <a:fld id="{AB52D289-F740-481C-B2A6-EE2832E288B0}" type="slidenum">
              <a:rPr lang="en-US" altLang="en-US"/>
              <a:pPr/>
              <a:t>‹#›</a:t>
            </a:fld>
            <a:endParaRPr lang="en-US" altLang="en-US"/>
          </a:p>
        </p:txBody>
      </p:sp>
      <p:pic>
        <p:nvPicPr>
          <p:cNvPr id="14"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1007363" y="5650231"/>
            <a:ext cx="8155126"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3769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buClr>
                <a:srgbClr val="595959"/>
              </a:buClr>
              <a:defRPr sz="2400"/>
            </a:lvl1pPr>
            <a:lvl2pPr>
              <a:buClr>
                <a:srgbClr val="595959"/>
              </a:buClr>
              <a:defRPr sz="2000"/>
            </a:lvl2pPr>
            <a:lvl3pPr>
              <a:buClr>
                <a:srgbClr val="595959"/>
              </a:buClr>
              <a:defRPr sz="1800"/>
            </a:lvl3pPr>
            <a:lvl4pPr>
              <a:buClr>
                <a:srgbClr val="595959"/>
              </a:buClr>
              <a:defRPr sz="1600"/>
            </a:lvl4pPr>
            <a:lvl5pPr>
              <a:buClr>
                <a:srgbClr val="595959"/>
              </a:buCl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buClr>
                <a:srgbClr val="595959"/>
              </a:buClr>
              <a:defRPr sz="2400"/>
            </a:lvl1pPr>
            <a:lvl2pPr>
              <a:buClr>
                <a:srgbClr val="595959"/>
              </a:buClr>
              <a:defRPr sz="2000"/>
            </a:lvl2pPr>
            <a:lvl3pPr>
              <a:buClr>
                <a:srgbClr val="595959"/>
              </a:buClr>
              <a:defRPr sz="1800"/>
            </a:lvl3pPr>
            <a:lvl4pPr>
              <a:buClr>
                <a:srgbClr val="595959"/>
              </a:buClr>
              <a:defRPr sz="1600"/>
            </a:lvl4pPr>
            <a:lvl5pPr>
              <a:buClr>
                <a:srgbClr val="595959"/>
              </a:buCl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5"/>
          <p:cNvSpPr>
            <a:spLocks noGrp="1"/>
          </p:cNvSpPr>
          <p:nvPr>
            <p:ph type="sldNum" sz="quarter" idx="10"/>
          </p:nvPr>
        </p:nvSpPr>
        <p:spPr/>
        <p:txBody>
          <a:bodyPr/>
          <a:lstStyle>
            <a:lvl1pPr>
              <a:defRPr/>
            </a:lvl1pPr>
          </a:lstStyle>
          <a:p>
            <a:fld id="{398FBFBE-36BC-482D-A777-8BE920DF890D}" type="slidenum">
              <a:rPr lang="en-US" altLang="en-US"/>
              <a:pPr/>
              <a:t>‹#›</a:t>
            </a:fld>
            <a:endParaRPr lang="en-US" altLang="en-US"/>
          </a:p>
        </p:txBody>
      </p:sp>
    </p:spTree>
    <p:extLst>
      <p:ext uri="{BB962C8B-B14F-4D97-AF65-F5344CB8AC3E}">
        <p14:creationId xmlns:p14="http://schemas.microsoft.com/office/powerpoint/2010/main" val="2367219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maple_leaf.jpg"/>
          <p:cNvPicPr>
            <a:picLocks noChangeAspect="1"/>
          </p:cNvPicPr>
          <p:nvPr userDrawn="1"/>
        </p:nvPicPr>
        <p:blipFill>
          <a:blip r:embed="rId19"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 name="Title Placeholder 1"/>
          <p:cNvSpPr>
            <a:spLocks noGrp="1"/>
          </p:cNvSpPr>
          <p:nvPr>
            <p:ph type="title"/>
          </p:nvPr>
        </p:nvSpPr>
        <p:spPr bwMode="auto">
          <a:xfrm>
            <a:off x="457200" y="274638"/>
            <a:ext cx="8229600" cy="98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dirty="0"/>
              <a:t>Click to edit Master title style</a:t>
            </a:r>
            <a:endParaRPr lang="en-US" altLang="en-US" dirty="0"/>
          </a:p>
        </p:txBody>
      </p:sp>
      <p:sp>
        <p:nvSpPr>
          <p:cNvPr id="1027" name="Text Placeholder 2"/>
          <p:cNvSpPr>
            <a:spLocks noGrp="1"/>
          </p:cNvSpPr>
          <p:nvPr>
            <p:ph type="body" idx="1"/>
          </p:nvPr>
        </p:nvSpPr>
        <p:spPr bwMode="auto">
          <a:xfrm>
            <a:off x="457200" y="1436688"/>
            <a:ext cx="8229600" cy="468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dirty="0"/>
              <a:t>Click to edit Master text styles</a:t>
            </a:r>
          </a:p>
          <a:p>
            <a:pPr lvl="1"/>
            <a:r>
              <a:rPr lang="en-CA" altLang="en-US" dirty="0"/>
              <a:t>Second level</a:t>
            </a:r>
          </a:p>
          <a:p>
            <a:pPr lvl="2"/>
            <a:r>
              <a:rPr lang="en-CA" altLang="en-US" dirty="0"/>
              <a:t>Third level</a:t>
            </a:r>
          </a:p>
          <a:p>
            <a:pPr lvl="3"/>
            <a:r>
              <a:rPr lang="en-CA" altLang="en-US" dirty="0"/>
              <a:t>Fourth level</a:t>
            </a:r>
          </a:p>
          <a:p>
            <a:pPr lvl="4"/>
            <a:r>
              <a:rPr lang="en-CA" altLang="en-US" dirty="0"/>
              <a:t>Fifth level</a:t>
            </a:r>
            <a:endParaRPr lang="en-US" altLang="en-US" dirty="0"/>
          </a:p>
        </p:txBody>
      </p:sp>
      <p:sp>
        <p:nvSpPr>
          <p:cNvPr id="6" name="Slide Number Placeholder 5"/>
          <p:cNvSpPr>
            <a:spLocks noGrp="1"/>
          </p:cNvSpPr>
          <p:nvPr>
            <p:ph type="sldNum" sz="quarter" idx="4"/>
          </p:nvPr>
        </p:nvSpPr>
        <p:spPr>
          <a:xfrm>
            <a:off x="457200" y="6356350"/>
            <a:ext cx="982663"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7F7F7F"/>
                </a:solidFill>
                <a:latin typeface="Century Gothic" panose="020B0502020202020204" pitchFamily="34" charset="0"/>
              </a:defRPr>
            </a:lvl1pPr>
          </a:lstStyle>
          <a:p>
            <a:fld id="{4AF31215-D414-49A1-B0BE-FA6A849F09B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53" r:id="rId1"/>
    <p:sldLayoutId id="2147483954" r:id="rId2"/>
    <p:sldLayoutId id="2147483955" r:id="rId3"/>
    <p:sldLayoutId id="2147483958" r:id="rId4"/>
    <p:sldLayoutId id="2147483959" r:id="rId5"/>
    <p:sldLayoutId id="2147483960" r:id="rId6"/>
    <p:sldLayoutId id="2147483961" r:id="rId7"/>
    <p:sldLayoutId id="2147483962" r:id="rId8"/>
    <p:sldLayoutId id="2147483963" r:id="rId9"/>
    <p:sldLayoutId id="2147483964" r:id="rId10"/>
    <p:sldLayoutId id="2147483965" r:id="rId11"/>
    <p:sldLayoutId id="2147483966" r:id="rId12"/>
    <p:sldLayoutId id="2147483967" r:id="rId13"/>
    <p:sldLayoutId id="2147483968" r:id="rId14"/>
    <p:sldLayoutId id="2147483975" r:id="rId15"/>
    <p:sldLayoutId id="2147483976" r:id="rId16"/>
    <p:sldLayoutId id="2147483977" r:id="rId17"/>
  </p:sldLayoutIdLst>
  <p:hf hdr="0"/>
  <p:txStyles>
    <p:titleStyle>
      <a:lvl1pPr algn="l" defTabSz="457200" rtl="0" eaLnBrk="0" fontAlgn="base" hangingPunct="0">
        <a:spcBef>
          <a:spcPct val="0"/>
        </a:spcBef>
        <a:spcAft>
          <a:spcPct val="0"/>
        </a:spcAft>
        <a:defRPr lang="en-US" sz="3600" kern="1200" dirty="0">
          <a:solidFill>
            <a:srgbClr val="595959"/>
          </a:solidFill>
          <a:latin typeface="Century Gothic" pitchFamily="34" charset="0"/>
          <a:ea typeface="ヒラギノ角ゴ Pro W3" pitchFamily="126" charset="-128"/>
          <a:cs typeface="Century Gothic" pitchFamily="34" charset="0"/>
        </a:defRPr>
      </a:lvl1pPr>
      <a:lvl2pPr algn="l" defTabSz="457200" rtl="0" eaLnBrk="0" fontAlgn="base" hangingPunct="0">
        <a:spcBef>
          <a:spcPct val="0"/>
        </a:spcBef>
        <a:spcAft>
          <a:spcPct val="0"/>
        </a:spcAft>
        <a:defRPr sz="3600">
          <a:solidFill>
            <a:srgbClr val="0064A5"/>
          </a:solidFill>
          <a:latin typeface="Century Gothic" charset="0"/>
          <a:ea typeface="ヒラギノ角ゴ Pro W3" pitchFamily="126" charset="-128"/>
          <a:cs typeface="Century Gothic" charset="0"/>
        </a:defRPr>
      </a:lvl2pPr>
      <a:lvl3pPr algn="l" defTabSz="457200" rtl="0" eaLnBrk="0" fontAlgn="base" hangingPunct="0">
        <a:spcBef>
          <a:spcPct val="0"/>
        </a:spcBef>
        <a:spcAft>
          <a:spcPct val="0"/>
        </a:spcAft>
        <a:defRPr sz="3600">
          <a:solidFill>
            <a:srgbClr val="0064A5"/>
          </a:solidFill>
          <a:latin typeface="Century Gothic" charset="0"/>
          <a:ea typeface="ヒラギノ角ゴ Pro W3" pitchFamily="126" charset="-128"/>
          <a:cs typeface="Century Gothic" charset="0"/>
        </a:defRPr>
      </a:lvl3pPr>
      <a:lvl4pPr algn="l" defTabSz="457200" rtl="0" eaLnBrk="0" fontAlgn="base" hangingPunct="0">
        <a:spcBef>
          <a:spcPct val="0"/>
        </a:spcBef>
        <a:spcAft>
          <a:spcPct val="0"/>
        </a:spcAft>
        <a:defRPr sz="3600">
          <a:solidFill>
            <a:srgbClr val="0064A5"/>
          </a:solidFill>
          <a:latin typeface="Century Gothic" charset="0"/>
          <a:ea typeface="ヒラギノ角ゴ Pro W3" pitchFamily="126" charset="-128"/>
          <a:cs typeface="Century Gothic" charset="0"/>
        </a:defRPr>
      </a:lvl4pPr>
      <a:lvl5pPr algn="l" defTabSz="457200" rtl="0" eaLnBrk="0" fontAlgn="base" hangingPunct="0">
        <a:spcBef>
          <a:spcPct val="0"/>
        </a:spcBef>
        <a:spcAft>
          <a:spcPct val="0"/>
        </a:spcAft>
        <a:defRPr sz="3600">
          <a:solidFill>
            <a:srgbClr val="0064A5"/>
          </a:solidFill>
          <a:latin typeface="Century Gothic" charset="0"/>
          <a:ea typeface="ヒラギノ角ゴ Pro W3" pitchFamily="126" charset="-128"/>
          <a:cs typeface="Century Gothic" charset="0"/>
        </a:defRPr>
      </a:lvl5pPr>
      <a:lvl6pPr marL="457200" algn="ctr" defTabSz="457200" rtl="0" fontAlgn="base">
        <a:spcBef>
          <a:spcPct val="0"/>
        </a:spcBef>
        <a:spcAft>
          <a:spcPct val="0"/>
        </a:spcAft>
        <a:defRPr sz="3600">
          <a:solidFill>
            <a:srgbClr val="0064A5"/>
          </a:solidFill>
          <a:latin typeface="Gill Sans Light" pitchFamily="126" charset="0"/>
          <a:ea typeface="ヒラギノ角ゴ Pro W3" pitchFamily="126" charset="-128"/>
        </a:defRPr>
      </a:lvl6pPr>
      <a:lvl7pPr marL="914400" algn="ctr" defTabSz="457200" rtl="0" fontAlgn="base">
        <a:spcBef>
          <a:spcPct val="0"/>
        </a:spcBef>
        <a:spcAft>
          <a:spcPct val="0"/>
        </a:spcAft>
        <a:defRPr sz="3600">
          <a:solidFill>
            <a:srgbClr val="0064A5"/>
          </a:solidFill>
          <a:latin typeface="Gill Sans Light" pitchFamily="126" charset="0"/>
          <a:ea typeface="ヒラギノ角ゴ Pro W3" pitchFamily="126" charset="-128"/>
        </a:defRPr>
      </a:lvl7pPr>
      <a:lvl8pPr marL="1371600" algn="ctr" defTabSz="457200" rtl="0" fontAlgn="base">
        <a:spcBef>
          <a:spcPct val="0"/>
        </a:spcBef>
        <a:spcAft>
          <a:spcPct val="0"/>
        </a:spcAft>
        <a:defRPr sz="3600">
          <a:solidFill>
            <a:srgbClr val="0064A5"/>
          </a:solidFill>
          <a:latin typeface="Gill Sans Light" pitchFamily="126" charset="0"/>
          <a:ea typeface="ヒラギノ角ゴ Pro W3" pitchFamily="126" charset="-128"/>
        </a:defRPr>
      </a:lvl8pPr>
      <a:lvl9pPr marL="1828800" algn="ctr" defTabSz="457200" rtl="0" fontAlgn="base">
        <a:spcBef>
          <a:spcPct val="0"/>
        </a:spcBef>
        <a:spcAft>
          <a:spcPct val="0"/>
        </a:spcAft>
        <a:defRPr sz="3600">
          <a:solidFill>
            <a:srgbClr val="0064A5"/>
          </a:solidFill>
          <a:latin typeface="Gill Sans Light" pitchFamily="126" charset="0"/>
          <a:ea typeface="ヒラギノ角ゴ Pro W3" pitchFamily="126" charset="-128"/>
        </a:defRPr>
      </a:lvl9pPr>
    </p:titleStyle>
    <p:bodyStyle>
      <a:lvl1pPr marL="342900" indent="-342900" algn="l" defTabSz="457200" rtl="0" eaLnBrk="0" fontAlgn="base" hangingPunct="0">
        <a:spcBef>
          <a:spcPct val="20000"/>
        </a:spcBef>
        <a:spcAft>
          <a:spcPct val="0"/>
        </a:spcAft>
        <a:buClr>
          <a:srgbClr val="595959"/>
        </a:buClr>
        <a:buFont typeface="Arial" panose="020B0604020202020204" pitchFamily="34" charset="0"/>
        <a:buChar char="•"/>
        <a:defRPr lang="en-CA" sz="2600" kern="1200" dirty="0">
          <a:solidFill>
            <a:srgbClr val="595959"/>
          </a:solidFill>
          <a:latin typeface="Century Gothic" pitchFamily="34" charset="0"/>
          <a:ea typeface="ヒラギノ角ゴ Pro W3" pitchFamily="126" charset="-128"/>
          <a:cs typeface="Century Gothic" pitchFamily="34" charset="0"/>
        </a:defRPr>
      </a:lvl1pPr>
      <a:lvl2pPr marL="742950" indent="-285750" algn="l" defTabSz="457200" rtl="0" eaLnBrk="0" fontAlgn="base" hangingPunct="0">
        <a:spcBef>
          <a:spcPct val="20000"/>
        </a:spcBef>
        <a:spcAft>
          <a:spcPct val="0"/>
        </a:spcAft>
        <a:buClr>
          <a:srgbClr val="595959"/>
        </a:buClr>
        <a:buFont typeface="Arial" panose="020B0604020202020204" pitchFamily="34" charset="0"/>
        <a:buChar char="•"/>
        <a:defRPr lang="en-CA" sz="2400" kern="1200" dirty="0">
          <a:solidFill>
            <a:srgbClr val="595959"/>
          </a:solidFill>
          <a:latin typeface="Century Gothic" pitchFamily="34" charset="0"/>
          <a:ea typeface="ヒラギノ角ゴ Pro W3" pitchFamily="126" charset="-128"/>
          <a:cs typeface="Century Gothic" pitchFamily="34" charset="0"/>
        </a:defRPr>
      </a:lvl2pPr>
      <a:lvl3pPr marL="1143000" indent="-228600" algn="l" defTabSz="457200" rtl="0" eaLnBrk="0" fontAlgn="base" hangingPunct="0">
        <a:spcBef>
          <a:spcPct val="20000"/>
        </a:spcBef>
        <a:spcAft>
          <a:spcPct val="0"/>
        </a:spcAft>
        <a:buClr>
          <a:srgbClr val="595959"/>
        </a:buClr>
        <a:buFont typeface="Arial" panose="020B0604020202020204" pitchFamily="34" charset="0"/>
        <a:buChar char="•"/>
        <a:defRPr lang="en-CA" sz="2200" kern="1200" dirty="0">
          <a:solidFill>
            <a:srgbClr val="595959"/>
          </a:solidFill>
          <a:latin typeface="Century Gothic" pitchFamily="34" charset="0"/>
          <a:ea typeface="ヒラギノ角ゴ Pro W3" pitchFamily="126" charset="-128"/>
          <a:cs typeface="Century Gothic" pitchFamily="34" charset="0"/>
        </a:defRPr>
      </a:lvl3pPr>
      <a:lvl4pPr marL="1600200" indent="-228600" algn="l" defTabSz="457200" rtl="0" eaLnBrk="0" fontAlgn="base" hangingPunct="0">
        <a:spcBef>
          <a:spcPct val="20000"/>
        </a:spcBef>
        <a:spcAft>
          <a:spcPct val="0"/>
        </a:spcAft>
        <a:buClr>
          <a:srgbClr val="595959"/>
        </a:buClr>
        <a:buFont typeface="Arial" panose="020B0604020202020204" pitchFamily="34" charset="0"/>
        <a:buChar char="•"/>
        <a:defRPr lang="en-CA" sz="2000" kern="1200" dirty="0">
          <a:solidFill>
            <a:srgbClr val="595959"/>
          </a:solidFill>
          <a:latin typeface="Century Gothic" pitchFamily="34" charset="0"/>
          <a:ea typeface="ヒラギノ角ゴ Pro W3" pitchFamily="126" charset="-128"/>
          <a:cs typeface="Century Gothic" pitchFamily="34" charset="0"/>
        </a:defRPr>
      </a:lvl4pPr>
      <a:lvl5pPr marL="2057400" indent="-228600" algn="l" defTabSz="457200" rtl="0" eaLnBrk="0" fontAlgn="base" hangingPunct="0">
        <a:spcBef>
          <a:spcPct val="20000"/>
        </a:spcBef>
        <a:spcAft>
          <a:spcPct val="0"/>
        </a:spcAft>
        <a:buClr>
          <a:srgbClr val="595959"/>
        </a:buClr>
        <a:buFont typeface="Arial" panose="020B0604020202020204" pitchFamily="34" charset="0"/>
        <a:buChar char="•"/>
        <a:defRPr lang="en-US" kern="1200" dirty="0">
          <a:solidFill>
            <a:srgbClr val="595959"/>
          </a:solidFill>
          <a:latin typeface="Century Gothic" pitchFamily="34" charset="0"/>
          <a:ea typeface="ヒラギノ角ゴ Pro W3" pitchFamily="126" charset="-128"/>
          <a:cs typeface="Century Gothic"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2">
            <a:duotone>
              <a:schemeClr val="accent3">
                <a:shade val="45000"/>
                <a:satMod val="135000"/>
              </a:schemeClr>
              <a:prstClr val="white"/>
            </a:duotone>
            <a:extLst>
              <a:ext uri="{28A0092B-C50C-407E-A947-70E740481C1C}">
                <a14:useLocalDpi xmlns:a14="http://schemas.microsoft.com/office/drawing/2010/main" val="0"/>
              </a:ext>
            </a:extLst>
          </a:blip>
          <a:srcRect t="4803" b="28499"/>
          <a:stretch/>
        </p:blipFill>
        <p:spPr>
          <a:xfrm>
            <a:off x="435600" y="712800"/>
            <a:ext cx="8254800" cy="5413348"/>
          </a:xfrm>
          <a:prstGeom prst="rect">
            <a:avLst/>
          </a:prstGeom>
        </p:spPr>
      </p:pic>
      <p:pic>
        <p:nvPicPr>
          <p:cNvPr id="9" name="Picture 8" descr="trans_flag_gr-01.png"/>
          <p:cNvPicPr>
            <a:picLocks noChangeAspect="1"/>
          </p:cNvPicPr>
          <p:nvPr/>
        </p:nvPicPr>
        <p:blipFill rotWithShape="1">
          <a:blip r:embed="rId3">
            <a:extLst>
              <a:ext uri="{28A0092B-C50C-407E-A947-70E740481C1C}">
                <a14:useLocalDpi xmlns:a14="http://schemas.microsoft.com/office/drawing/2010/main" val="0"/>
              </a:ext>
            </a:extLst>
          </a:blip>
          <a:srcRect l="16804" t="14260" r="33455" b="35651"/>
          <a:stretch/>
        </p:blipFill>
        <p:spPr>
          <a:xfrm>
            <a:off x="435600" y="712590"/>
            <a:ext cx="8254800" cy="5413348"/>
          </a:xfrm>
          <a:prstGeom prst="rect">
            <a:avLst/>
          </a:prstGeom>
        </p:spPr>
      </p:pic>
      <p:sp>
        <p:nvSpPr>
          <p:cNvPr id="26626" name="Slide Number Placeholder 5"/>
          <p:cNvSpPr>
            <a:spLocks noGrp="1"/>
          </p:cNvSpPr>
          <p:nvPr>
            <p:ph type="sldNum" sz="quarter" idx="12"/>
          </p:nvPr>
        </p:nvSpPr>
        <p:spPr bwMode="auto">
          <a:xfrm>
            <a:off x="-4976813" y="7416800"/>
            <a:ext cx="98266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ヒラギノ角ゴ Pro W3" pitchFamily="127" charset="-128"/>
              </a:defRPr>
            </a:lvl1pPr>
            <a:lvl2pPr marL="742950" indent="-285750" eaLnBrk="0" hangingPunct="0">
              <a:defRPr sz="2400">
                <a:solidFill>
                  <a:schemeClr val="tx1"/>
                </a:solidFill>
                <a:latin typeface="Calibri" panose="020F0502020204030204" pitchFamily="34" charset="0"/>
                <a:ea typeface="ヒラギノ角ゴ Pro W3" pitchFamily="127" charset="-128"/>
              </a:defRPr>
            </a:lvl2pPr>
            <a:lvl3pPr marL="1143000" indent="-228600" eaLnBrk="0" hangingPunct="0">
              <a:defRPr sz="2400">
                <a:solidFill>
                  <a:schemeClr val="tx1"/>
                </a:solidFill>
                <a:latin typeface="Calibri" panose="020F0502020204030204" pitchFamily="34" charset="0"/>
                <a:ea typeface="ヒラギノ角ゴ Pro W3" pitchFamily="127" charset="-128"/>
              </a:defRPr>
            </a:lvl3pPr>
            <a:lvl4pPr marL="1600200" indent="-228600" eaLnBrk="0" hangingPunct="0">
              <a:defRPr sz="2400">
                <a:solidFill>
                  <a:schemeClr val="tx1"/>
                </a:solidFill>
                <a:latin typeface="Calibri" panose="020F0502020204030204" pitchFamily="34" charset="0"/>
                <a:ea typeface="ヒラギノ角ゴ Pro W3" pitchFamily="127" charset="-128"/>
              </a:defRPr>
            </a:lvl4pPr>
            <a:lvl5pPr marL="2057400" indent="-228600" eaLnBrk="0" hangingPunct="0">
              <a:defRPr sz="2400">
                <a:solidFill>
                  <a:schemeClr val="tx1"/>
                </a:solidFill>
                <a:latin typeface="Calibri" panose="020F0502020204030204" pitchFamily="34" charset="0"/>
                <a:ea typeface="ヒラギノ角ゴ Pro W3" pitchFamily="127"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7"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7"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7"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7" charset="-128"/>
              </a:defRPr>
            </a:lvl9pPr>
          </a:lstStyle>
          <a:p>
            <a:pPr eaLnBrk="1" hangingPunct="1"/>
            <a:fld id="{03D4ADAF-039D-454F-9A17-48D0687AB1E5}" type="slidenum">
              <a:rPr lang="en-US" altLang="en-US" sz="1200">
                <a:solidFill>
                  <a:srgbClr val="7F7F7F"/>
                </a:solidFill>
                <a:latin typeface="Century Gothic" panose="020B0502020202020204" pitchFamily="34" charset="0"/>
              </a:rPr>
              <a:pPr eaLnBrk="1" hangingPunct="1"/>
              <a:t>1</a:t>
            </a:fld>
            <a:endParaRPr lang="en-US" altLang="en-US" sz="1200" dirty="0">
              <a:solidFill>
                <a:srgbClr val="7F7F7F"/>
              </a:solidFill>
              <a:latin typeface="Century Gothic" panose="020B0502020202020204" pitchFamily="34" charset="0"/>
            </a:endParaRPr>
          </a:p>
        </p:txBody>
      </p:sp>
      <p:sp>
        <p:nvSpPr>
          <p:cNvPr id="26" name="Rectangle 25"/>
          <p:cNvSpPr/>
          <p:nvPr/>
        </p:nvSpPr>
        <p:spPr>
          <a:xfrm>
            <a:off x="435600" y="3294000"/>
            <a:ext cx="7319963" cy="2046287"/>
          </a:xfrm>
          <a:prstGeom prst="rect">
            <a:avLst/>
          </a:prstGeom>
          <a:solidFill>
            <a:schemeClr val="bg1">
              <a:alpha val="74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27" name="Title 5"/>
          <p:cNvSpPr>
            <a:spLocks noGrp="1"/>
          </p:cNvSpPr>
          <p:nvPr>
            <p:ph type="ctrTitle"/>
          </p:nvPr>
        </p:nvSpPr>
        <p:spPr>
          <a:xfrm>
            <a:off x="668338" y="3294063"/>
            <a:ext cx="7112000" cy="1023937"/>
          </a:xfrm>
        </p:spPr>
        <p:txBody>
          <a:bodyPr>
            <a:noAutofit/>
          </a:bodyPr>
          <a:lstStyle/>
          <a:p>
            <a:r>
              <a:rPr lang="fr-CA" altLang="en-US" dirty="0">
                <a:ea typeface="ヒラギノ角ゴ Pro W3" pitchFamily="127" charset="-128"/>
              </a:rPr>
              <a:t>L’IRF pour </a:t>
            </a:r>
            <a:r>
              <a:rPr lang="en-CA" altLang="en-US" dirty="0">
                <a:ea typeface="ヒラギノ角ゴ Pro W3" pitchFamily="127" charset="-128"/>
              </a:rPr>
              <a:t>les </a:t>
            </a:r>
            <a:r>
              <a:rPr lang="fr-CA" altLang="en-US" dirty="0">
                <a:ea typeface="ヒラギノ角ゴ Pro W3" pitchFamily="127" charset="-128"/>
              </a:rPr>
              <a:t>adultes</a:t>
            </a:r>
            <a:endParaRPr lang="en-CA" altLang="en-US" dirty="0">
              <a:ea typeface="ヒラギノ角ゴ Pro W3" pitchFamily="127" charset="-128"/>
            </a:endParaRPr>
          </a:p>
        </p:txBody>
      </p:sp>
      <p:sp>
        <p:nvSpPr>
          <p:cNvPr id="28" name="Subtitle 6"/>
          <p:cNvSpPr>
            <a:spLocks noGrp="1"/>
          </p:cNvSpPr>
          <p:nvPr>
            <p:ph type="subTitle" idx="1"/>
          </p:nvPr>
        </p:nvSpPr>
        <p:spPr>
          <a:xfrm>
            <a:off x="668338" y="4535786"/>
            <a:ext cx="6900862" cy="817200"/>
          </a:xfrm>
        </p:spPr>
        <p:txBody>
          <a:bodyPr>
            <a:normAutofit/>
          </a:bodyPr>
          <a:lstStyle/>
          <a:p>
            <a:r>
              <a:rPr lang="fr-CA" altLang="en-US" dirty="0">
                <a:ea typeface="ヒラギノ角ゴ Pro W3" pitchFamily="127" charset="-128"/>
              </a:rPr>
              <a:t>Présentation de l’ARC à CPA Canada</a:t>
            </a:r>
          </a:p>
        </p:txBody>
      </p:sp>
      <p:pic>
        <p:nvPicPr>
          <p:cNvPr id="29" name="Picture 7"/>
          <p:cNvPicPr>
            <a:picLocks/>
          </p:cNvPicPr>
          <p:nvPr/>
        </p:nvPicPr>
        <p:blipFill>
          <a:blip r:embed="rId4">
            <a:extLst>
              <a:ext uri="{28A0092B-C50C-407E-A947-70E740481C1C}">
                <a14:useLocalDpi xmlns:a14="http://schemas.microsoft.com/office/drawing/2010/main" val="0"/>
              </a:ext>
            </a:extLst>
          </a:blip>
          <a:stretch>
            <a:fillRect/>
          </a:stretch>
        </p:blipFill>
        <p:spPr bwMode="auto">
          <a:xfrm>
            <a:off x="668338" y="4424288"/>
            <a:ext cx="6900862"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3966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CA" dirty="0"/>
              <a:t>Aperçu de l’ « ancien » article 120.4</a:t>
            </a:r>
            <a:br>
              <a:rPr lang="fr-CA" dirty="0"/>
            </a:br>
            <a:r>
              <a:rPr lang="fr-CA" dirty="0"/>
              <a:t>Kiddie Tax – concepts clés</a:t>
            </a:r>
            <a:endParaRPr lang="en-CA" dirty="0"/>
          </a:p>
        </p:txBody>
      </p:sp>
      <p:sp>
        <p:nvSpPr>
          <p:cNvPr id="3" name="Content Placeholder 2"/>
          <p:cNvSpPr>
            <a:spLocks noGrp="1"/>
          </p:cNvSpPr>
          <p:nvPr>
            <p:ph idx="1"/>
          </p:nvPr>
        </p:nvSpPr>
        <p:spPr/>
        <p:txBody>
          <a:bodyPr/>
          <a:lstStyle/>
          <a:p>
            <a:r>
              <a:rPr lang="fr-CA" dirty="0">
                <a:solidFill>
                  <a:schemeClr val="tx1"/>
                </a:solidFill>
              </a:rPr>
              <a:t>Le revenu fractionné ne comprend pas un « montant exclu »</a:t>
            </a:r>
          </a:p>
          <a:p>
            <a:pPr lvl="1"/>
            <a:r>
              <a:rPr lang="fr-CA" dirty="0">
                <a:solidFill>
                  <a:schemeClr val="tx1"/>
                </a:solidFill>
              </a:rPr>
              <a:t>Certains legs reçus : de parents (père ou mère); ou de toute personne, si l’enfant est aux études post-secondaires à temps plein ou a droit au crédit pour déficience mentale ou physique (article 118.3).  </a:t>
            </a:r>
          </a:p>
          <a:p>
            <a:r>
              <a:rPr lang="fr-CA" dirty="0">
                <a:solidFill>
                  <a:schemeClr val="tx1"/>
                </a:solidFill>
              </a:rPr>
              <a:t>Le revenu fractionné ne comprend pas les traitements et salaires (sous réserve toutefois de l’application de l’article 67).</a:t>
            </a:r>
            <a:endParaRPr lang="en-CA" dirty="0">
              <a:solidFill>
                <a:schemeClr val="tx1"/>
              </a:solidFill>
            </a:endParaRPr>
          </a:p>
        </p:txBody>
      </p:sp>
      <p:sp>
        <p:nvSpPr>
          <p:cNvPr id="4" name="Slide Number Placeholder 3"/>
          <p:cNvSpPr>
            <a:spLocks noGrp="1"/>
          </p:cNvSpPr>
          <p:nvPr>
            <p:ph type="sldNum" sz="quarter" idx="10"/>
          </p:nvPr>
        </p:nvSpPr>
        <p:spPr/>
        <p:txBody>
          <a:bodyPr/>
          <a:lstStyle/>
          <a:p>
            <a:fld id="{78075564-AF6E-40FC-905A-F6C5E8D29614}" type="slidenum">
              <a:rPr lang="en-US" altLang="en-US" smtClean="0"/>
              <a:pPr/>
              <a:t>10</a:t>
            </a:fld>
            <a:endParaRPr lang="en-US" altLang="en-US"/>
          </a:p>
        </p:txBody>
      </p:sp>
    </p:spTree>
    <p:extLst>
      <p:ext uri="{BB962C8B-B14F-4D97-AF65-F5344CB8AC3E}">
        <p14:creationId xmlns:p14="http://schemas.microsoft.com/office/powerpoint/2010/main" val="104081217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Travail effectué :</a:t>
            </a:r>
          </a:p>
          <a:p>
            <a:r>
              <a:rPr lang="fr-CA" sz="2400" dirty="0">
                <a:solidFill>
                  <a:schemeClr val="tx1"/>
                </a:solidFill>
              </a:rPr>
              <a:t>La nature des tâches effectuées;</a:t>
            </a:r>
          </a:p>
          <a:p>
            <a:r>
              <a:rPr lang="fr-CA" sz="2400" dirty="0">
                <a:solidFill>
                  <a:schemeClr val="tx1"/>
                </a:solidFill>
              </a:rPr>
              <a:t>Les heures nécessaires afin d’accomplir le travail;</a:t>
            </a:r>
          </a:p>
          <a:p>
            <a:r>
              <a:rPr lang="fr-CA" sz="2400" dirty="0">
                <a:solidFill>
                  <a:schemeClr val="tx1"/>
                </a:solidFill>
              </a:rPr>
              <a:t>Un salaire compétitif relativement au travail effectué en comparaison avec des entreprises de taille similaire dans le même domaine;</a:t>
            </a:r>
          </a:p>
          <a:p>
            <a:r>
              <a:rPr lang="fr-CA" sz="2400" dirty="0">
                <a:solidFill>
                  <a:schemeClr val="tx1"/>
                </a:solidFill>
              </a:rPr>
              <a:t>Éducation, formation et expérience;</a:t>
            </a:r>
          </a:p>
          <a:p>
            <a:r>
              <a:rPr lang="fr-CA" sz="2400" dirty="0">
                <a:solidFill>
                  <a:schemeClr val="tx1"/>
                </a:solidFill>
              </a:rPr>
              <a:t>Degré d’activités et nature des activités en relation avec celles d’entreprises de nature et de grandeur comparables;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100</a:t>
            </a:fld>
            <a:endParaRPr lang="en-US" altLang="en-US" dirty="0"/>
          </a:p>
        </p:txBody>
      </p:sp>
    </p:spTree>
    <p:extLst>
      <p:ext uri="{BB962C8B-B14F-4D97-AF65-F5344CB8AC3E}">
        <p14:creationId xmlns:p14="http://schemas.microsoft.com/office/powerpoint/2010/main" val="43368761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Travail effectué :</a:t>
            </a:r>
          </a:p>
          <a:p>
            <a:r>
              <a:rPr lang="fr-CA" sz="2400" dirty="0">
                <a:solidFill>
                  <a:schemeClr val="tx1"/>
                </a:solidFill>
              </a:rPr>
              <a:t>Temps passé sur l’activité en comparaison avec le temps passé sur d’autres tâches;</a:t>
            </a:r>
          </a:p>
          <a:p>
            <a:r>
              <a:rPr lang="fr-CA" sz="2400" dirty="0">
                <a:solidFill>
                  <a:schemeClr val="tx1"/>
                </a:solidFill>
              </a:rPr>
              <a:t>Connaissances particulières, habiletés ou </a:t>
            </a:r>
          </a:p>
          <a:p>
            <a:pPr marL="0" indent="0">
              <a:buNone/>
            </a:pPr>
            <a:r>
              <a:rPr lang="fr-CA" sz="2400" dirty="0">
                <a:solidFill>
                  <a:schemeClr val="tx1"/>
                </a:solidFill>
              </a:rPr>
              <a:t>    savoir-faire que le particulier possède;</a:t>
            </a:r>
          </a:p>
          <a:p>
            <a:r>
              <a:rPr lang="fr-CA" sz="2400" dirty="0">
                <a:solidFill>
                  <a:schemeClr val="tx1"/>
                </a:solidFill>
              </a:rPr>
              <a:t>Sens des affaires;</a:t>
            </a:r>
          </a:p>
          <a:p>
            <a:r>
              <a:rPr lang="fr-CA" sz="2400" dirty="0">
                <a:solidFill>
                  <a:schemeClr val="tx1"/>
                </a:solidFill>
              </a:rPr>
              <a:t>Fonctions et rendement antérieurs.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101</a:t>
            </a:fld>
            <a:endParaRPr lang="en-US" altLang="en-US"/>
          </a:p>
        </p:txBody>
      </p:sp>
    </p:spTree>
    <p:extLst>
      <p:ext uri="{BB962C8B-B14F-4D97-AF65-F5344CB8AC3E}">
        <p14:creationId xmlns:p14="http://schemas.microsoft.com/office/powerpoint/2010/main" val="34029371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Biens contribués :</a:t>
            </a:r>
          </a:p>
          <a:p>
            <a:r>
              <a:rPr lang="fr-CA" sz="2400" dirty="0">
                <a:solidFill>
                  <a:schemeClr val="tx1"/>
                </a:solidFill>
              </a:rPr>
              <a:t>Le montant de capital investi à l’entreprise;</a:t>
            </a:r>
          </a:p>
          <a:p>
            <a:r>
              <a:rPr lang="fr-CA" sz="2400" dirty="0">
                <a:solidFill>
                  <a:schemeClr val="tx1"/>
                </a:solidFill>
              </a:rPr>
              <a:t>Le montant des prêts accordés à l’entreprise;</a:t>
            </a:r>
          </a:p>
          <a:p>
            <a:r>
              <a:rPr lang="fr-CA" sz="2400" dirty="0">
                <a:solidFill>
                  <a:schemeClr val="tx1"/>
                </a:solidFill>
              </a:rPr>
              <a:t>La JVM des biens (tangibles et intangibles) transférés à l’entreprise, incluant les connaissances techniques, l’expérience, les habiletés, le </a:t>
            </a:r>
          </a:p>
          <a:p>
            <a:pPr marL="0" indent="0">
              <a:buNone/>
            </a:pPr>
            <a:r>
              <a:rPr lang="fr-CA" sz="2400" dirty="0">
                <a:solidFill>
                  <a:schemeClr val="tx1"/>
                </a:solidFill>
              </a:rPr>
              <a:t>    savoir-faire, etc.; </a:t>
            </a:r>
          </a:p>
          <a:p>
            <a:r>
              <a:rPr lang="fr-CA" sz="2400" dirty="0">
                <a:solidFill>
                  <a:schemeClr val="tx1"/>
                </a:solidFill>
              </a:rPr>
              <a:t>Si des biens ont été fournis à titre de garantie dans le cadre d’un prêt ou d’autres activités;</a:t>
            </a:r>
          </a:p>
          <a:p>
            <a:r>
              <a:rPr lang="fr-CA" sz="2400" dirty="0">
                <a:solidFill>
                  <a:schemeClr val="tx1"/>
                </a:solidFill>
              </a:rPr>
              <a:t>Si d’autres sources de capitaux ou de prêts sont facilement accessibles;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102</a:t>
            </a:fld>
            <a:endParaRPr lang="en-US" altLang="en-US" dirty="0"/>
          </a:p>
        </p:txBody>
      </p:sp>
    </p:spTree>
    <p:extLst>
      <p:ext uri="{BB962C8B-B14F-4D97-AF65-F5344CB8AC3E}">
        <p14:creationId xmlns:p14="http://schemas.microsoft.com/office/powerpoint/2010/main" val="85188446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Biens contribués :</a:t>
            </a:r>
          </a:p>
          <a:p>
            <a:pPr marL="0" indent="0">
              <a:buNone/>
            </a:pPr>
            <a:endParaRPr lang="fr-CA" dirty="0"/>
          </a:p>
          <a:p>
            <a:r>
              <a:rPr lang="fr-CA" sz="2400" dirty="0">
                <a:solidFill>
                  <a:schemeClr val="tx1"/>
                </a:solidFill>
              </a:rPr>
              <a:t>Si d’autres biens similaires sont facilement accessibles;</a:t>
            </a:r>
          </a:p>
          <a:p>
            <a:r>
              <a:rPr lang="fr-CA" sz="2400" dirty="0">
                <a:solidFill>
                  <a:schemeClr val="tx1"/>
                </a:solidFill>
              </a:rPr>
              <a:t>Si des biens sont uniques ou personnels pour le particulier;</a:t>
            </a:r>
          </a:p>
          <a:p>
            <a:r>
              <a:rPr lang="fr-CA" sz="2400" dirty="0">
                <a:solidFill>
                  <a:schemeClr val="tx1"/>
                </a:solidFill>
              </a:rPr>
              <a:t>Coûts de renonciation;</a:t>
            </a:r>
          </a:p>
          <a:p>
            <a:r>
              <a:rPr lang="fr-CA" sz="2400" dirty="0">
                <a:solidFill>
                  <a:schemeClr val="tx1"/>
                </a:solidFill>
              </a:rPr>
              <a:t>Contributions antérieures de biens.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103</a:t>
            </a:fld>
            <a:endParaRPr lang="en-US" altLang="en-US"/>
          </a:p>
        </p:txBody>
      </p:sp>
    </p:spTree>
    <p:extLst>
      <p:ext uri="{BB962C8B-B14F-4D97-AF65-F5344CB8AC3E}">
        <p14:creationId xmlns:p14="http://schemas.microsoft.com/office/powerpoint/2010/main" val="180185295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Risques assumés :</a:t>
            </a:r>
          </a:p>
          <a:p>
            <a:r>
              <a:rPr lang="fr-CA" sz="2300" dirty="0">
                <a:solidFill>
                  <a:schemeClr val="tx1"/>
                </a:solidFill>
              </a:rPr>
              <a:t>Si le particulier est exposé aux responsabilités financières de l’entreprise, par l’intermédiaire de garanties ou d’hypothèques, prêts ou marges de crédit, ou autrement; </a:t>
            </a:r>
          </a:p>
          <a:p>
            <a:r>
              <a:rPr lang="fr-CA" sz="2300" dirty="0">
                <a:solidFill>
                  <a:schemeClr val="tx1"/>
                </a:solidFill>
              </a:rPr>
              <a:t>Si le particulier est exposé à des responsabilités imposées par la loi en lien avec l’entreprise; </a:t>
            </a:r>
          </a:p>
          <a:p>
            <a:r>
              <a:rPr lang="fr-CA" sz="2300" dirty="0">
                <a:solidFill>
                  <a:schemeClr val="tx1"/>
                </a:solidFill>
              </a:rPr>
              <a:t>Risque que les contributions du particulier à l’entreprise puissent faire l’objet d’une perte, partielle ou entière;</a:t>
            </a:r>
          </a:p>
          <a:p>
            <a:r>
              <a:rPr lang="fr-CA" sz="2300" dirty="0">
                <a:solidFill>
                  <a:schemeClr val="tx1"/>
                </a:solidFill>
              </a:rPr>
              <a:t>Si les risques font l’objet d’une indemnisation ou d’une limitation quelconque selon les circonstances, par convention ou autrement;</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104</a:t>
            </a:fld>
            <a:endParaRPr lang="en-US" altLang="en-US"/>
          </a:p>
        </p:txBody>
      </p:sp>
    </p:spTree>
    <p:extLst>
      <p:ext uri="{BB962C8B-B14F-4D97-AF65-F5344CB8AC3E}">
        <p14:creationId xmlns:p14="http://schemas.microsoft.com/office/powerpoint/2010/main" val="119323915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Risques</a:t>
            </a:r>
            <a:r>
              <a:rPr lang="en-CA" dirty="0">
                <a:solidFill>
                  <a:schemeClr val="tx1"/>
                </a:solidFill>
              </a:rPr>
              <a:t> </a:t>
            </a:r>
            <a:r>
              <a:rPr lang="fr-CA" dirty="0">
                <a:solidFill>
                  <a:schemeClr val="tx1"/>
                </a:solidFill>
              </a:rPr>
              <a:t>assumés :</a:t>
            </a:r>
          </a:p>
          <a:p>
            <a:pPr marL="0" indent="0">
              <a:buNone/>
            </a:pPr>
            <a:endParaRPr lang="fr-CA" dirty="0">
              <a:solidFill>
                <a:schemeClr val="tx1"/>
              </a:solidFill>
            </a:endParaRPr>
          </a:p>
          <a:p>
            <a:r>
              <a:rPr lang="fr-CA" sz="2400" dirty="0">
                <a:solidFill>
                  <a:schemeClr val="tx1"/>
                </a:solidFill>
              </a:rPr>
              <a:t>Si la réputation ou l’achalandage personnel du particulier est à risque;</a:t>
            </a:r>
          </a:p>
          <a:p>
            <a:r>
              <a:rPr lang="fr-CA" sz="2400" dirty="0">
                <a:solidFill>
                  <a:schemeClr val="tx1"/>
                </a:solidFill>
              </a:rPr>
              <a:t>Prise en charge de risques présents ou antérieurs.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105</a:t>
            </a:fld>
            <a:endParaRPr lang="en-US" altLang="en-US"/>
          </a:p>
        </p:txBody>
      </p:sp>
    </p:spTree>
    <p:extLst>
      <p:ext uri="{BB962C8B-B14F-4D97-AF65-F5344CB8AC3E}">
        <p14:creationId xmlns:p14="http://schemas.microsoft.com/office/powerpoint/2010/main" val="110656764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Paiements passés :</a:t>
            </a:r>
          </a:p>
          <a:p>
            <a:r>
              <a:rPr lang="fr-CA" dirty="0">
                <a:solidFill>
                  <a:schemeClr val="tx1"/>
                </a:solidFill>
              </a:rPr>
              <a:t>Tous types de paiements;</a:t>
            </a:r>
          </a:p>
          <a:p>
            <a:pPr lvl="1"/>
            <a:r>
              <a:rPr lang="fr-CA" dirty="0">
                <a:solidFill>
                  <a:schemeClr val="tx1"/>
                </a:solidFill>
              </a:rPr>
              <a:t>Salaire et autre rémunération ou compensation;</a:t>
            </a:r>
          </a:p>
          <a:p>
            <a:pPr lvl="1"/>
            <a:r>
              <a:rPr lang="fr-CA" dirty="0">
                <a:solidFill>
                  <a:schemeClr val="tx1"/>
                </a:solidFill>
              </a:rPr>
              <a:t>Dividendes;</a:t>
            </a:r>
          </a:p>
          <a:p>
            <a:pPr lvl="1"/>
            <a:r>
              <a:rPr lang="fr-CA" dirty="0">
                <a:solidFill>
                  <a:schemeClr val="tx1"/>
                </a:solidFill>
              </a:rPr>
              <a:t>Intérêt;</a:t>
            </a:r>
          </a:p>
          <a:p>
            <a:pPr lvl="1"/>
            <a:r>
              <a:rPr lang="fr-CA" dirty="0">
                <a:solidFill>
                  <a:schemeClr val="tx1"/>
                </a:solidFill>
              </a:rPr>
              <a:t>Produits de disposition;</a:t>
            </a:r>
          </a:p>
          <a:p>
            <a:pPr lvl="1"/>
            <a:r>
              <a:rPr lang="fr-CA" dirty="0">
                <a:solidFill>
                  <a:schemeClr val="tx1"/>
                </a:solidFill>
              </a:rPr>
              <a:t>Frais.</a:t>
            </a:r>
          </a:p>
          <a:p>
            <a:pPr lvl="0"/>
            <a:r>
              <a:rPr lang="fr-CA" dirty="0">
                <a:solidFill>
                  <a:schemeClr val="tx1"/>
                </a:solidFill>
              </a:rPr>
              <a:t>Tout avantage ou avantage réputé de tout genre.</a:t>
            </a:r>
          </a:p>
          <a:p>
            <a:pPr marL="0" indent="0">
              <a:buNone/>
            </a:pP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106</a:t>
            </a:fld>
            <a:endParaRPr lang="en-US" altLang="en-US"/>
          </a:p>
        </p:txBody>
      </p:sp>
    </p:spTree>
    <p:extLst>
      <p:ext uri="{BB962C8B-B14F-4D97-AF65-F5344CB8AC3E}">
        <p14:creationId xmlns:p14="http://schemas.microsoft.com/office/powerpoint/2010/main" val="33252043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XI : Rendement raisonnable</a:t>
            </a:r>
          </a:p>
          <a:p>
            <a:pPr marL="0" indent="0">
              <a:buNone/>
            </a:pPr>
            <a:r>
              <a:rPr lang="fr-CA" dirty="0">
                <a:solidFill>
                  <a:schemeClr val="tx1"/>
                </a:solidFill>
              </a:rPr>
              <a:t>Faits* :</a:t>
            </a:r>
          </a:p>
          <a:p>
            <a:r>
              <a:rPr lang="fr-CA" sz="2200" dirty="0">
                <a:solidFill>
                  <a:schemeClr val="tx1"/>
                </a:solidFill>
              </a:rPr>
              <a:t>Professionnelle Inc. exploite activement une entreprise professionnelle; </a:t>
            </a:r>
          </a:p>
          <a:p>
            <a:r>
              <a:rPr lang="fr-CA" sz="2200" dirty="0">
                <a:solidFill>
                  <a:schemeClr val="tx1"/>
                </a:solidFill>
              </a:rPr>
              <a:t>Conjoint A et Conjoint B détiennent chacun 50 % des actions de Professionnelle Inc.; </a:t>
            </a:r>
          </a:p>
          <a:p>
            <a:r>
              <a:rPr lang="fr-CA" sz="2200" dirty="0">
                <a:solidFill>
                  <a:schemeClr val="tx1"/>
                </a:solidFill>
              </a:rPr>
              <a:t>Conjoint A et Conjoint B sont des particuliers déterminés et sont âgés de plus de 25 ans; </a:t>
            </a:r>
          </a:p>
          <a:p>
            <a:r>
              <a:rPr lang="fr-CA" sz="2200" dirty="0">
                <a:solidFill>
                  <a:schemeClr val="tx1"/>
                </a:solidFill>
              </a:rPr>
              <a:t>Conjoint A est un professionnel accrédité et travaille à temps plein dans l’entreprise;</a:t>
            </a:r>
          </a:p>
          <a:p>
            <a:pPr marL="0" lvl="0" indent="0">
              <a:buNone/>
            </a:pPr>
            <a:r>
              <a:rPr lang="fr-CA" sz="1400" dirty="0">
                <a:solidFill>
                  <a:schemeClr val="tx1"/>
                </a:solidFill>
              </a:rPr>
              <a:t>* Orientations aux fins de l’application de l’impôt sur le revenu fractionné pour les adultes exemple 11.</a:t>
            </a:r>
            <a:endParaRPr lang="fr-CA" sz="1400" i="1" dirty="0">
              <a:solidFill>
                <a:schemeClr val="tx1"/>
              </a:solidFill>
            </a:endParaRP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107</a:t>
            </a:fld>
            <a:endParaRPr lang="en-US" altLang="en-US"/>
          </a:p>
        </p:txBody>
      </p:sp>
    </p:spTree>
    <p:extLst>
      <p:ext uri="{BB962C8B-B14F-4D97-AF65-F5344CB8AC3E}">
        <p14:creationId xmlns:p14="http://schemas.microsoft.com/office/powerpoint/2010/main" val="214568716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7588"/>
            <a:ext cx="8229600" cy="985837"/>
          </a:xfrm>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XI : Rendement raisonnable</a:t>
            </a:r>
          </a:p>
          <a:p>
            <a:pPr marL="0" indent="0">
              <a:buNone/>
            </a:pPr>
            <a:r>
              <a:rPr lang="fr-CA" dirty="0">
                <a:solidFill>
                  <a:schemeClr val="tx1"/>
                </a:solidFill>
              </a:rPr>
              <a:t>Faits :</a:t>
            </a:r>
            <a:endParaRPr lang="fr-CA" dirty="0"/>
          </a:p>
          <a:p>
            <a:r>
              <a:rPr lang="fr-CA" sz="2200" dirty="0">
                <a:solidFill>
                  <a:schemeClr val="tx1"/>
                </a:solidFill>
              </a:rPr>
              <a:t>Conjoint B travaille en moyenne moins de 20 heures par semaine dans l’entreprise en faisant de la tenue de livres</a:t>
            </a:r>
          </a:p>
          <a:p>
            <a:r>
              <a:rPr lang="fr-CA" sz="2200" dirty="0">
                <a:solidFill>
                  <a:schemeClr val="tx1"/>
                </a:solidFill>
              </a:rPr>
              <a:t>Avant leur mariage, la tenue de livres était effectuée par des employés à temps partiel sans lien de dépendance;</a:t>
            </a:r>
          </a:p>
          <a:p>
            <a:r>
              <a:rPr lang="fr-CA" sz="2200" dirty="0">
                <a:solidFill>
                  <a:schemeClr val="tx1"/>
                </a:solidFill>
              </a:rPr>
              <a:t>Professionnel Inc. paye un dividende à Conjoint B;</a:t>
            </a:r>
          </a:p>
          <a:p>
            <a:r>
              <a:rPr lang="fr-CA" sz="2200" dirty="0">
                <a:solidFill>
                  <a:schemeClr val="tx1"/>
                </a:solidFill>
              </a:rPr>
              <a:t>Le montant du dividende est similaire, mais plus élevé que la rémunération payée à l’employé sans lien de dépendance.</a:t>
            </a:r>
            <a:endParaRPr lang="fr-CA" sz="2200"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108</a:t>
            </a:fld>
            <a:endParaRPr lang="en-US" altLang="en-US"/>
          </a:p>
        </p:txBody>
      </p:sp>
    </p:spTree>
    <p:extLst>
      <p:ext uri="{BB962C8B-B14F-4D97-AF65-F5344CB8AC3E}">
        <p14:creationId xmlns:p14="http://schemas.microsoft.com/office/powerpoint/2010/main" val="314278846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XI : Rendement raisonnable</a:t>
            </a:r>
          </a:p>
          <a:p>
            <a:pPr marL="0" indent="0">
              <a:buNone/>
            </a:pPr>
            <a:r>
              <a:rPr lang="fr-CA" dirty="0">
                <a:solidFill>
                  <a:schemeClr val="tx1"/>
                </a:solidFill>
              </a:rPr>
              <a:t>Conclusion :</a:t>
            </a:r>
          </a:p>
          <a:p>
            <a:r>
              <a:rPr lang="fr-CA" sz="2200" dirty="0">
                <a:solidFill>
                  <a:schemeClr val="tx1"/>
                </a:solidFill>
              </a:rPr>
              <a:t>Le dividende payé à Conjoint B n’est pas assujetti à l’IRF.</a:t>
            </a:r>
          </a:p>
          <a:p>
            <a:pPr marL="0" indent="0">
              <a:buNone/>
            </a:pPr>
            <a:r>
              <a:rPr lang="fr-CA" sz="2200" dirty="0">
                <a:solidFill>
                  <a:schemeClr val="tx1"/>
                </a:solidFill>
              </a:rPr>
              <a:t>Analyse :</a:t>
            </a:r>
          </a:p>
          <a:p>
            <a:r>
              <a:rPr lang="fr-CA" sz="2200" dirty="0">
                <a:solidFill>
                  <a:schemeClr val="tx1"/>
                </a:solidFill>
              </a:rPr>
              <a:t>Le dividende est-il un revenu fractionné ? Oui</a:t>
            </a:r>
          </a:p>
          <a:p>
            <a:pPr lvl="1"/>
            <a:r>
              <a:rPr lang="fr-CA" sz="2200" dirty="0">
                <a:solidFill>
                  <a:schemeClr val="tx1"/>
                </a:solidFill>
              </a:rPr>
              <a:t>Conjoint B est un particulier déterminé;</a:t>
            </a:r>
          </a:p>
          <a:p>
            <a:pPr lvl="1"/>
            <a:r>
              <a:rPr lang="fr-CA" sz="2200" dirty="0">
                <a:solidFill>
                  <a:schemeClr val="tx1"/>
                </a:solidFill>
              </a:rPr>
              <a:t>Le revenu est un dividende de société privée;</a:t>
            </a:r>
          </a:p>
          <a:p>
            <a:pPr lvl="1"/>
            <a:r>
              <a:rPr lang="fr-CA" sz="2200" dirty="0">
                <a:solidFill>
                  <a:schemeClr val="tx1"/>
                </a:solidFill>
              </a:rPr>
              <a:t>Provient, directement ou indirectement, d’une entreprise liés. </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109</a:t>
            </a:fld>
            <a:endParaRPr lang="en-US" altLang="en-US"/>
          </a:p>
        </p:txBody>
      </p:sp>
    </p:spTree>
    <p:extLst>
      <p:ext uri="{BB962C8B-B14F-4D97-AF65-F5344CB8AC3E}">
        <p14:creationId xmlns:p14="http://schemas.microsoft.com/office/powerpoint/2010/main" val="3909643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dirty="0"/>
              <a:t>Aperçu des modifications à l’IRF – contexte de politique fiscale </a:t>
            </a:r>
          </a:p>
        </p:txBody>
      </p:sp>
      <p:sp>
        <p:nvSpPr>
          <p:cNvPr id="3" name="Espace réservé du contenu 2"/>
          <p:cNvSpPr>
            <a:spLocks noGrp="1"/>
          </p:cNvSpPr>
          <p:nvPr>
            <p:ph idx="1"/>
          </p:nvPr>
        </p:nvSpPr>
        <p:spPr/>
        <p:txBody>
          <a:bodyPr/>
          <a:lstStyle/>
          <a:p>
            <a:r>
              <a:rPr lang="fr-CA" dirty="0">
                <a:solidFill>
                  <a:schemeClr val="tx1"/>
                </a:solidFill>
              </a:rPr>
              <a:t>Pour le gouvernement, l’ancien </a:t>
            </a:r>
            <a:r>
              <a:rPr lang="fr-CA" i="1" dirty="0">
                <a:solidFill>
                  <a:schemeClr val="tx1"/>
                </a:solidFill>
              </a:rPr>
              <a:t>Kiddie Tax </a:t>
            </a:r>
            <a:r>
              <a:rPr lang="fr-CA" dirty="0">
                <a:solidFill>
                  <a:schemeClr val="tx1"/>
                </a:solidFill>
              </a:rPr>
              <a:t>ne restreignait pas suffisamment toutes les opportunités de fractionnement de revenu.</a:t>
            </a:r>
          </a:p>
          <a:p>
            <a:pPr marL="0" indent="0">
              <a:buNone/>
            </a:pPr>
            <a:endParaRPr lang="fr-CA" dirty="0">
              <a:solidFill>
                <a:schemeClr val="tx1"/>
              </a:solidFill>
            </a:endParaRPr>
          </a:p>
          <a:p>
            <a:pPr lvl="1"/>
            <a:r>
              <a:rPr lang="fr-CA" dirty="0">
                <a:solidFill>
                  <a:schemeClr val="tx1"/>
                </a:solidFill>
              </a:rPr>
              <a:t>Pas applicable aux enfants majeurs;</a:t>
            </a:r>
          </a:p>
          <a:p>
            <a:pPr lvl="1"/>
            <a:r>
              <a:rPr lang="fr-CA" dirty="0">
                <a:solidFill>
                  <a:schemeClr val="tx1"/>
                </a:solidFill>
              </a:rPr>
              <a:t>Pas applicable aux autres personnes liées.</a:t>
            </a:r>
          </a:p>
          <a:p>
            <a:pPr marL="0" indent="0">
              <a:buNone/>
            </a:pPr>
            <a:r>
              <a:rPr lang="fr-CA" dirty="0">
                <a:solidFill>
                  <a:schemeClr val="tx1"/>
                </a:solidFill>
              </a:rPr>
              <a:t>	</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11</a:t>
            </a:fld>
            <a:endParaRPr lang="en-US" altLang="en-US" dirty="0"/>
          </a:p>
        </p:txBody>
      </p:sp>
    </p:spTree>
    <p:extLst>
      <p:ext uri="{BB962C8B-B14F-4D97-AF65-F5344CB8AC3E}">
        <p14:creationId xmlns:p14="http://schemas.microsoft.com/office/powerpoint/2010/main" val="186548374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XI : Rendement raisonnable</a:t>
            </a:r>
          </a:p>
          <a:p>
            <a:pPr marL="0" indent="0">
              <a:buNone/>
            </a:pPr>
            <a:r>
              <a:rPr lang="fr-CA" dirty="0">
                <a:solidFill>
                  <a:schemeClr val="tx1"/>
                </a:solidFill>
              </a:rPr>
              <a:t>Analyse :</a:t>
            </a:r>
            <a:endParaRPr lang="fr-CA" dirty="0"/>
          </a:p>
          <a:p>
            <a:pPr marL="0" indent="0">
              <a:buNone/>
            </a:pPr>
            <a:r>
              <a:rPr lang="fr-CA" sz="2200" dirty="0">
                <a:solidFill>
                  <a:schemeClr val="tx1"/>
                </a:solidFill>
              </a:rPr>
              <a:t>Le revenu est-il un montant exclu ? Oui</a:t>
            </a:r>
          </a:p>
          <a:p>
            <a:pPr lvl="1"/>
            <a:r>
              <a:rPr lang="fr-CA" sz="2200" dirty="0">
                <a:solidFill>
                  <a:schemeClr val="tx1"/>
                </a:solidFill>
              </a:rPr>
              <a:t>Rendement raisonnable basé sur les Critères de Raisonnabilité.</a:t>
            </a:r>
          </a:p>
          <a:p>
            <a:pPr lvl="1"/>
            <a:r>
              <a:rPr lang="fr-CA" sz="2200" dirty="0">
                <a:solidFill>
                  <a:schemeClr val="tx1"/>
                </a:solidFill>
              </a:rPr>
              <a:t>Le montant du dividende est élevé, mais comparable au montant payé à un employé sans lien de dépendance.	</a:t>
            </a:r>
          </a:p>
          <a:p>
            <a:pPr lvl="1"/>
            <a:r>
              <a:rPr lang="fr-CA" sz="2200" dirty="0">
                <a:solidFill>
                  <a:schemeClr val="tx1"/>
                </a:solidFill>
              </a:rPr>
              <a:t>L’ARC ne substituera pas son jugement à celui des contribuables lorsque les contribuables ont tenté de bonne foi de déterminer un rendement raisonnable sur la base des Critères de raisonnabilité.</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110</a:t>
            </a:fld>
            <a:endParaRPr lang="en-US" altLang="en-US"/>
          </a:p>
        </p:txBody>
      </p:sp>
    </p:spTree>
    <p:extLst>
      <p:ext uri="{BB962C8B-B14F-4D97-AF65-F5344CB8AC3E}">
        <p14:creationId xmlns:p14="http://schemas.microsoft.com/office/powerpoint/2010/main" val="338676297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Paragraphe 120.4(1.1)</a:t>
            </a:r>
          </a:p>
          <a:p>
            <a:pPr marL="0" indent="0">
              <a:buNone/>
            </a:pPr>
            <a:r>
              <a:rPr lang="fr-CA" sz="2200" dirty="0">
                <a:solidFill>
                  <a:schemeClr val="tx1"/>
                </a:solidFill>
              </a:rPr>
              <a:t>Règles spéciales permettant la répartition de revenu à l’égard d’un bien acquis d’un époux ou conjoint de fait décédé ou âgé de plus de 65 ans.</a:t>
            </a:r>
          </a:p>
          <a:p>
            <a:r>
              <a:rPr lang="fr-CA" sz="2200" dirty="0">
                <a:solidFill>
                  <a:schemeClr val="tx1"/>
                </a:solidFill>
              </a:rPr>
              <a:t>Permet à un particulier déterminé qui acquiert un bien d’un autre particulier de se mettre dans les souliers du défunt afin de déterminer si le revenu provenant du bien est un « rendement raisonnable » ou s’il provient d’une « entreprise exclue ».</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111</a:t>
            </a:fld>
            <a:endParaRPr lang="en-US" altLang="en-US" dirty="0"/>
          </a:p>
        </p:txBody>
      </p:sp>
    </p:spTree>
    <p:extLst>
      <p:ext uri="{BB962C8B-B14F-4D97-AF65-F5344CB8AC3E}">
        <p14:creationId xmlns:p14="http://schemas.microsoft.com/office/powerpoint/2010/main" val="295336159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Paragraphe 120.4(1.1)</a:t>
            </a:r>
            <a:endParaRPr lang="fr-CA" dirty="0"/>
          </a:p>
          <a:p>
            <a:r>
              <a:rPr lang="fr-CA" sz="2200" dirty="0">
                <a:solidFill>
                  <a:schemeClr val="tx1"/>
                </a:solidFill>
              </a:rPr>
              <a:t>Permet qu’un montant de revenu ou de gain en capital imposable d’un particulier déterminé soit réputé être un montant exclu dans le cas où un tel montant aurait été un montant exclu pour l’époux ou le conjoint de fait décédé s’il avait été reçu par ce dernier.</a:t>
            </a:r>
          </a:p>
          <a:p>
            <a:r>
              <a:rPr lang="fr-CA" sz="2200" dirty="0">
                <a:solidFill>
                  <a:schemeClr val="tx1"/>
                </a:solidFill>
              </a:rPr>
              <a:t>Permet qu’un montant de revenu ou de gain en capital imposable d’un particulier déterminé soit réputé être un montant exclu dans le cas où un tel montant aurait été un montant exclu pour l’époux ou le conjoint de fait âgé de plus de 64 ans s’il avait été reçu par ce dernier.</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112</a:t>
            </a:fld>
            <a:endParaRPr lang="en-US" altLang="en-US"/>
          </a:p>
        </p:txBody>
      </p:sp>
    </p:spTree>
    <p:extLst>
      <p:ext uri="{BB962C8B-B14F-4D97-AF65-F5344CB8AC3E}">
        <p14:creationId xmlns:p14="http://schemas.microsoft.com/office/powerpoint/2010/main" val="375770537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XII : Répartition de revenu entre personnes âgées </a:t>
            </a:r>
          </a:p>
          <a:p>
            <a:pPr marL="0" indent="0">
              <a:buNone/>
            </a:pPr>
            <a:r>
              <a:rPr lang="fr-CA" sz="2400" dirty="0">
                <a:solidFill>
                  <a:schemeClr val="tx1"/>
                </a:solidFill>
              </a:rPr>
              <a:t>Faits* :</a:t>
            </a:r>
          </a:p>
          <a:p>
            <a:r>
              <a:rPr lang="fr-CA" sz="2200" dirty="0">
                <a:solidFill>
                  <a:schemeClr val="tx1"/>
                </a:solidFill>
              </a:rPr>
              <a:t>Conjoint A et Conjoint B détiennent respectivement 95 % and 5 % des actions d’</a:t>
            </a:r>
            <a:r>
              <a:rPr lang="fr-CA" sz="2200" dirty="0" err="1">
                <a:solidFill>
                  <a:schemeClr val="tx1"/>
                </a:solidFill>
              </a:rPr>
              <a:t>Investco</a:t>
            </a:r>
            <a:r>
              <a:rPr lang="fr-CA" sz="2200" dirty="0">
                <a:solidFill>
                  <a:schemeClr val="tx1"/>
                </a:solidFill>
              </a:rPr>
              <a:t>;</a:t>
            </a:r>
          </a:p>
          <a:p>
            <a:r>
              <a:rPr lang="fr-CA" sz="2200" dirty="0">
                <a:solidFill>
                  <a:schemeClr val="tx1"/>
                </a:solidFill>
              </a:rPr>
              <a:t>Conjoint A et Conjoint B sont âgés de 65 et 60 ans, respectivement;</a:t>
            </a:r>
          </a:p>
          <a:p>
            <a:r>
              <a:rPr lang="fr-CA" sz="2200" dirty="0">
                <a:solidFill>
                  <a:schemeClr val="tx1"/>
                </a:solidFill>
              </a:rPr>
              <a:t>Investco a exploité une entreprise active pendant plus de 25 ans, laquelle a été liquidée;</a:t>
            </a:r>
          </a:p>
          <a:p>
            <a:r>
              <a:rPr lang="fr-CA" sz="2200" dirty="0" err="1">
                <a:solidFill>
                  <a:schemeClr val="tx1"/>
                </a:solidFill>
              </a:rPr>
              <a:t>Investco</a:t>
            </a:r>
            <a:r>
              <a:rPr lang="fr-CA" sz="2200" dirty="0">
                <a:solidFill>
                  <a:schemeClr val="tx1"/>
                </a:solidFill>
              </a:rPr>
              <a:t> détient un portefeuille de placements passifs et exploite une entreprise consistant à gagner du revenu de biens;</a:t>
            </a:r>
          </a:p>
          <a:p>
            <a:pPr marL="0" lvl="0" indent="0">
              <a:buNone/>
            </a:pPr>
            <a:r>
              <a:rPr lang="fr-CA" sz="1400" i="1" dirty="0">
                <a:solidFill>
                  <a:schemeClr val="tx1"/>
                </a:solidFill>
              </a:rPr>
              <a:t>*</a:t>
            </a:r>
            <a:r>
              <a:rPr lang="fr-CA" sz="1400" dirty="0">
                <a:solidFill>
                  <a:schemeClr val="tx1"/>
                </a:solidFill>
              </a:rPr>
              <a:t> Orientations aux fins de l’application de l’impôt sur le revenu fractionné pour les adultes exemple</a:t>
            </a:r>
            <a:r>
              <a:rPr lang="fr-CA" sz="1400" i="1" dirty="0">
                <a:solidFill>
                  <a:schemeClr val="tx1"/>
                </a:solidFill>
              </a:rPr>
              <a:t> </a:t>
            </a:r>
            <a:r>
              <a:rPr lang="fr-CA" sz="1400" dirty="0">
                <a:solidFill>
                  <a:schemeClr val="tx1"/>
                </a:solidFill>
              </a:rPr>
              <a:t>12.</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113</a:t>
            </a:fld>
            <a:endParaRPr lang="en-US" altLang="en-US"/>
          </a:p>
        </p:txBody>
      </p:sp>
    </p:spTree>
    <p:extLst>
      <p:ext uri="{BB962C8B-B14F-4D97-AF65-F5344CB8AC3E}">
        <p14:creationId xmlns:p14="http://schemas.microsoft.com/office/powerpoint/2010/main" val="89990532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XII : Répartition de revenu entre personnes âgées</a:t>
            </a:r>
          </a:p>
          <a:p>
            <a:pPr marL="0" indent="0">
              <a:buNone/>
            </a:pPr>
            <a:r>
              <a:rPr lang="fr-CA" dirty="0">
                <a:solidFill>
                  <a:schemeClr val="tx1"/>
                </a:solidFill>
              </a:rPr>
              <a:t>Faits* : </a:t>
            </a:r>
            <a:endParaRPr lang="fr-CA" dirty="0"/>
          </a:p>
          <a:p>
            <a:pPr marL="0" indent="0">
              <a:buNone/>
            </a:pPr>
            <a:endParaRPr lang="fr-CA" dirty="0"/>
          </a:p>
          <a:p>
            <a:r>
              <a:rPr lang="fr-CA" sz="2200" dirty="0">
                <a:solidFill>
                  <a:schemeClr val="tx1"/>
                </a:solidFill>
              </a:rPr>
              <a:t>Conjoint B n’a jamais eu de Participation Active et n’a jamais contribué à l’entreprise d’</a:t>
            </a:r>
            <a:r>
              <a:rPr lang="fr-CA" sz="2200" dirty="0" err="1">
                <a:solidFill>
                  <a:schemeClr val="tx1"/>
                </a:solidFill>
              </a:rPr>
              <a:t>Investco</a:t>
            </a:r>
            <a:r>
              <a:rPr lang="fr-CA" sz="2200" dirty="0">
                <a:solidFill>
                  <a:schemeClr val="tx1"/>
                </a:solidFill>
              </a:rPr>
              <a:t>;</a:t>
            </a:r>
          </a:p>
          <a:p>
            <a:r>
              <a:rPr lang="fr-CA" sz="2200" dirty="0">
                <a:solidFill>
                  <a:schemeClr val="tx1"/>
                </a:solidFill>
              </a:rPr>
              <a:t>Investco paye son revenu après impôt provenant de ses placements à Conjoint A et à Conjoint B sous forme de dividende.</a:t>
            </a:r>
            <a:endParaRPr lang="fr-CA" sz="2200" i="1" dirty="0">
              <a:solidFill>
                <a:schemeClr val="tx1"/>
              </a:solidFill>
            </a:endParaRP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114</a:t>
            </a:fld>
            <a:endParaRPr lang="en-US" altLang="en-US"/>
          </a:p>
        </p:txBody>
      </p:sp>
    </p:spTree>
    <p:extLst>
      <p:ext uri="{BB962C8B-B14F-4D97-AF65-F5344CB8AC3E}">
        <p14:creationId xmlns:p14="http://schemas.microsoft.com/office/powerpoint/2010/main" val="199064994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a:t>
            </a:r>
            <a:r>
              <a:rPr lang="en-CA" dirty="0">
                <a:solidFill>
                  <a:schemeClr val="tx1"/>
                </a:solidFill>
              </a:rPr>
              <a:t> XII : </a:t>
            </a:r>
            <a:r>
              <a:rPr lang="fr-CA" dirty="0">
                <a:solidFill>
                  <a:schemeClr val="tx1"/>
                </a:solidFill>
              </a:rPr>
              <a:t>Répartition de revenu entre personnes retraitées</a:t>
            </a:r>
          </a:p>
          <a:p>
            <a:pPr marL="0" indent="0">
              <a:buNone/>
            </a:pPr>
            <a:r>
              <a:rPr lang="fr-CA" sz="2800" dirty="0">
                <a:solidFill>
                  <a:schemeClr val="tx1"/>
                </a:solidFill>
              </a:rPr>
              <a:t> </a:t>
            </a:r>
            <a:r>
              <a:rPr lang="fr-CA" dirty="0">
                <a:solidFill>
                  <a:schemeClr val="tx1"/>
                </a:solidFill>
              </a:rPr>
              <a:t>Conclusion :</a:t>
            </a:r>
          </a:p>
          <a:p>
            <a:r>
              <a:rPr lang="fr-CA" sz="2200" dirty="0">
                <a:solidFill>
                  <a:schemeClr val="tx1"/>
                </a:solidFill>
              </a:rPr>
              <a:t>Le dividende reçu par Conjoint B n’est pas assujetti à l’IRF.</a:t>
            </a:r>
          </a:p>
          <a:p>
            <a:pPr marL="0" indent="0">
              <a:buNone/>
            </a:pPr>
            <a:r>
              <a:rPr lang="fr-CA" sz="2200" dirty="0">
                <a:solidFill>
                  <a:schemeClr val="tx1"/>
                </a:solidFill>
              </a:rPr>
              <a:t>Analyse :</a:t>
            </a:r>
          </a:p>
          <a:p>
            <a:pPr marL="0" indent="0">
              <a:buNone/>
            </a:pPr>
            <a:r>
              <a:rPr lang="fr-CA" sz="2200" dirty="0">
                <a:solidFill>
                  <a:schemeClr val="tx1"/>
                </a:solidFill>
              </a:rPr>
              <a:t>Le revenu est-il un revenu fractionné ? Oui</a:t>
            </a:r>
          </a:p>
          <a:p>
            <a:r>
              <a:rPr lang="fr-CA" sz="2200" dirty="0">
                <a:solidFill>
                  <a:schemeClr val="tx1"/>
                </a:solidFill>
              </a:rPr>
              <a:t>Conjoint B est un particulier déterminé;</a:t>
            </a:r>
          </a:p>
          <a:p>
            <a:r>
              <a:rPr lang="fr-CA" sz="2200" dirty="0">
                <a:solidFill>
                  <a:schemeClr val="tx1"/>
                </a:solidFill>
              </a:rPr>
              <a:t>Le revenu est un dividende de société privée;</a:t>
            </a:r>
          </a:p>
          <a:p>
            <a:r>
              <a:rPr lang="fr-CA" sz="2200" dirty="0">
                <a:solidFill>
                  <a:schemeClr val="tx1"/>
                </a:solidFill>
              </a:rPr>
              <a:t>Provient, directement ou indirectement, d’une entreprise liée.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115</a:t>
            </a:fld>
            <a:endParaRPr lang="en-US" altLang="en-US" dirty="0"/>
          </a:p>
        </p:txBody>
      </p:sp>
    </p:spTree>
    <p:extLst>
      <p:ext uri="{BB962C8B-B14F-4D97-AF65-F5344CB8AC3E}">
        <p14:creationId xmlns:p14="http://schemas.microsoft.com/office/powerpoint/2010/main" val="424631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a:t>
            </a:r>
            <a:r>
              <a:rPr lang="en-CA" dirty="0">
                <a:solidFill>
                  <a:schemeClr val="tx1"/>
                </a:solidFill>
              </a:rPr>
              <a:t> XII : </a:t>
            </a:r>
            <a:r>
              <a:rPr lang="fr-CA" dirty="0">
                <a:solidFill>
                  <a:schemeClr val="tx1"/>
                </a:solidFill>
              </a:rPr>
              <a:t>Répartition de revenu entre personnes retraitées</a:t>
            </a:r>
          </a:p>
          <a:p>
            <a:pPr marL="0" indent="0">
              <a:buNone/>
            </a:pPr>
            <a:r>
              <a:rPr lang="fr-CA" sz="2800" dirty="0">
                <a:solidFill>
                  <a:schemeClr val="tx1"/>
                </a:solidFill>
              </a:rPr>
              <a:t>Analyse :</a:t>
            </a:r>
            <a:endParaRPr lang="fr-CA" dirty="0">
              <a:solidFill>
                <a:schemeClr val="tx1"/>
              </a:solidFill>
            </a:endParaRPr>
          </a:p>
          <a:p>
            <a:pPr marL="0" indent="0">
              <a:buNone/>
            </a:pPr>
            <a:r>
              <a:rPr lang="fr-CA" sz="2200" dirty="0">
                <a:solidFill>
                  <a:schemeClr val="tx1"/>
                </a:solidFill>
              </a:rPr>
              <a:t>Le revenu est-il un montant exclu </a:t>
            </a:r>
            <a:r>
              <a:rPr lang="fr-CA" sz="2200">
                <a:solidFill>
                  <a:schemeClr val="tx1"/>
                </a:solidFill>
              </a:rPr>
              <a:t>pour Conjoint B </a:t>
            </a:r>
            <a:r>
              <a:rPr lang="fr-CA" sz="2200" dirty="0">
                <a:solidFill>
                  <a:schemeClr val="tx1"/>
                </a:solidFill>
              </a:rPr>
              <a:t>? Oui</a:t>
            </a:r>
          </a:p>
          <a:p>
            <a:r>
              <a:rPr lang="fr-CA" sz="2200" dirty="0">
                <a:solidFill>
                  <a:schemeClr val="tx1"/>
                </a:solidFill>
              </a:rPr>
              <a:t>Les actions Investco sont des actions exclues pour Conjoint A.</a:t>
            </a:r>
          </a:p>
          <a:p>
            <a:r>
              <a:rPr lang="fr-CA" sz="2200" dirty="0">
                <a:solidFill>
                  <a:schemeClr val="tx1"/>
                </a:solidFill>
              </a:rPr>
              <a:t>Le revenu aurait été un montant exclu s’il avait été reçu par Conjoint A puisqu’il aurait été tiré d’actions exclues.</a:t>
            </a:r>
          </a:p>
          <a:p>
            <a:r>
              <a:rPr lang="fr-CA" sz="2200" dirty="0">
                <a:solidFill>
                  <a:schemeClr val="tx1"/>
                </a:solidFill>
              </a:rPr>
              <a:t>Le revenu est un montant exclu pour Conjoint B puisqu’il aurait été un montant exclu pour Conjoint A, qui est âgé de plus de 64 ans.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116</a:t>
            </a:fld>
            <a:endParaRPr lang="en-US" altLang="en-US"/>
          </a:p>
        </p:txBody>
      </p:sp>
    </p:spTree>
    <p:extLst>
      <p:ext uri="{BB962C8B-B14F-4D97-AF65-F5344CB8AC3E}">
        <p14:creationId xmlns:p14="http://schemas.microsoft.com/office/powerpoint/2010/main" val="343921477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a:t>
            </a:r>
            <a:br>
              <a:rPr lang="fr-FR" dirty="0"/>
            </a:br>
            <a:r>
              <a:rPr lang="fr-FR" dirty="0"/>
              <a:t>AAPE et biens agri./pêche adm.</a:t>
            </a:r>
            <a:endParaRPr lang="fr-CA" dirty="0"/>
          </a:p>
        </p:txBody>
      </p:sp>
      <p:sp>
        <p:nvSpPr>
          <p:cNvPr id="3" name="Espace réservé du contenu 2"/>
          <p:cNvSpPr>
            <a:spLocks noGrp="1"/>
          </p:cNvSpPr>
          <p:nvPr>
            <p:ph idx="1"/>
          </p:nvPr>
        </p:nvSpPr>
        <p:spPr/>
        <p:txBody>
          <a:bodyPr/>
          <a:lstStyle/>
          <a:p>
            <a:r>
              <a:rPr lang="fr-CA" sz="2200" dirty="0">
                <a:solidFill>
                  <a:schemeClr val="tx1"/>
                </a:solidFill>
              </a:rPr>
              <a:t>Un gain en capital imposable tiré de la disposition d’un bien qui est une « action admissible de petite entreprise » ou un « bien agricole ou de pêche admissible » est un montant exclu et n’est pas assujetti à l’IRF.</a:t>
            </a:r>
          </a:p>
          <a:p>
            <a:r>
              <a:rPr lang="fr-CA" sz="2200" dirty="0">
                <a:solidFill>
                  <a:schemeClr val="tx1"/>
                </a:solidFill>
              </a:rPr>
              <a:t>Les expression « action admissible de petite entreprise » et « bien agricole ou de pêche admissible » sont définies au paragraphe 110.6(1).</a:t>
            </a:r>
          </a:p>
          <a:p>
            <a:r>
              <a:rPr lang="fr-CA" sz="2200" dirty="0">
                <a:solidFill>
                  <a:schemeClr val="tx1"/>
                </a:solidFill>
              </a:rPr>
              <a:t>Permet la répartition de gains en capital imposables par l’utilisation de l’exonération cumulative des gains en capital. </a:t>
            </a:r>
            <a:r>
              <a:rPr lang="fr-CA" sz="1600" dirty="0">
                <a:solidFill>
                  <a:schemeClr val="tx1"/>
                </a:solidFill>
              </a:rPr>
              <a:t>(Voir aussi le Document d’information du ministère des Finances </a:t>
            </a:r>
            <a:r>
              <a:rPr lang="fr-CA" sz="1600" i="1" dirty="0">
                <a:solidFill>
                  <a:schemeClr val="tx1"/>
                </a:solidFill>
              </a:rPr>
              <a:t>Le gouvernement remercie les Canadiens d’avoir contribué à l’équité fiscale</a:t>
            </a:r>
            <a:r>
              <a:rPr lang="fr-CA" sz="1600" dirty="0">
                <a:solidFill>
                  <a:schemeClr val="tx1"/>
                </a:solidFill>
              </a:rPr>
              <a:t>, 17 octobre 2017)</a:t>
            </a:r>
            <a:r>
              <a:rPr lang="fr-CA" sz="1600" i="1" dirty="0">
                <a:solidFill>
                  <a:schemeClr val="tx1"/>
                </a:solidFill>
              </a:rPr>
              <a:t> </a:t>
            </a:r>
            <a:r>
              <a:rPr lang="fr-CA" sz="1600" dirty="0">
                <a:solidFill>
                  <a:schemeClr val="tx1"/>
                </a:solidFill>
              </a:rPr>
              <a:t>  </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117</a:t>
            </a:fld>
            <a:endParaRPr lang="en-US" altLang="en-US"/>
          </a:p>
        </p:txBody>
      </p:sp>
    </p:spTree>
    <p:extLst>
      <p:ext uri="{BB962C8B-B14F-4D97-AF65-F5344CB8AC3E}">
        <p14:creationId xmlns:p14="http://schemas.microsoft.com/office/powerpoint/2010/main" val="230829336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a:t>
            </a:r>
            <a:br>
              <a:rPr lang="fr-FR" dirty="0"/>
            </a:br>
            <a:r>
              <a:rPr lang="fr-FR" dirty="0"/>
              <a:t>AAPE et biens agri./pêche adm.</a:t>
            </a:r>
            <a:endParaRPr lang="fr-CA" dirty="0"/>
          </a:p>
        </p:txBody>
      </p:sp>
      <p:sp>
        <p:nvSpPr>
          <p:cNvPr id="3" name="Espace réservé du contenu 2"/>
          <p:cNvSpPr>
            <a:spLocks noGrp="1"/>
          </p:cNvSpPr>
          <p:nvPr>
            <p:ph idx="1"/>
          </p:nvPr>
        </p:nvSpPr>
        <p:spPr/>
        <p:txBody>
          <a:bodyPr/>
          <a:lstStyle/>
          <a:p>
            <a:pPr marL="0" indent="0">
              <a:buNone/>
            </a:pPr>
            <a:endParaRPr lang="fr-CA" dirty="0"/>
          </a:p>
          <a:p>
            <a:pPr marL="0" indent="0">
              <a:buNone/>
            </a:pPr>
            <a:r>
              <a:rPr lang="fr-CA" sz="2200" dirty="0">
                <a:solidFill>
                  <a:schemeClr val="tx1"/>
                </a:solidFill>
              </a:rPr>
              <a:t>Exception si le gain en capital imposable est tiré d’une disposition de bien visée aux paragraphes 120.4(4) ou (5) (i.e. transferts entre personnes ayant un lien de dépendance).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118</a:t>
            </a:fld>
            <a:endParaRPr lang="en-US" altLang="en-US"/>
          </a:p>
        </p:txBody>
      </p:sp>
    </p:spTree>
    <p:extLst>
      <p:ext uri="{BB962C8B-B14F-4D97-AF65-F5344CB8AC3E}">
        <p14:creationId xmlns:p14="http://schemas.microsoft.com/office/powerpoint/2010/main" val="307658926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4" name="Slide Number Placeholder 3"/>
          <p:cNvSpPr>
            <a:spLocks noGrp="1"/>
          </p:cNvSpPr>
          <p:nvPr>
            <p:ph type="sldNum" sz="quarter" idx="10"/>
          </p:nvPr>
        </p:nvSpPr>
        <p:spPr/>
        <p:txBody>
          <a:bodyPr/>
          <a:lstStyle/>
          <a:p>
            <a:fld id="{78075564-AF6E-40FC-905A-F6C5E8D29614}" type="slidenum">
              <a:rPr lang="en-US" altLang="en-US" smtClean="0"/>
              <a:pPr/>
              <a:t>119</a:t>
            </a:fld>
            <a:endParaRPr lang="en-US" altLang="en-US"/>
          </a:p>
        </p:txBody>
      </p:sp>
      <p:sp>
        <p:nvSpPr>
          <p:cNvPr id="5" name="Content Placeholder 2"/>
          <p:cNvSpPr>
            <a:spLocks noGrp="1"/>
          </p:cNvSpPr>
          <p:nvPr>
            <p:ph idx="1"/>
          </p:nvPr>
        </p:nvSpPr>
        <p:spPr>
          <a:xfrm>
            <a:off x="457200" y="1436688"/>
            <a:ext cx="8229600" cy="4689475"/>
          </a:xfrm>
        </p:spPr>
        <p:txBody>
          <a:bodyPr/>
          <a:lstStyle/>
          <a:p>
            <a:pPr marL="0" indent="0">
              <a:spcBef>
                <a:spcPts val="0"/>
              </a:spcBef>
              <a:buNone/>
            </a:pPr>
            <a:r>
              <a:rPr lang="fr-FR" dirty="0">
                <a:solidFill>
                  <a:schemeClr val="tx1"/>
                </a:solidFill>
              </a:rPr>
              <a:t>Henry Chong</a:t>
            </a:r>
          </a:p>
          <a:p>
            <a:pPr marL="0" indent="0">
              <a:spcBef>
                <a:spcPts val="0"/>
              </a:spcBef>
              <a:buNone/>
            </a:pPr>
            <a:r>
              <a:rPr lang="fr-FR" dirty="0">
                <a:solidFill>
                  <a:schemeClr val="tx1"/>
                </a:solidFill>
              </a:rPr>
              <a:t>Jean Lafrenière				</a:t>
            </a:r>
          </a:p>
          <a:p>
            <a:pPr marL="0" indent="0">
              <a:buNone/>
            </a:pPr>
            <a:r>
              <a:rPr lang="fr-FR" sz="1800" dirty="0">
                <a:solidFill>
                  <a:schemeClr val="tx1"/>
                </a:solidFill>
              </a:rPr>
              <a:t>Division des réorganisations</a:t>
            </a:r>
          </a:p>
          <a:p>
            <a:pPr marL="0" indent="0">
              <a:buNone/>
            </a:pPr>
            <a:r>
              <a:rPr lang="fr-FR" sz="1800" dirty="0">
                <a:solidFill>
                  <a:schemeClr val="tx1"/>
                </a:solidFill>
              </a:rPr>
              <a:t>Direction des décisions en impôt</a:t>
            </a:r>
          </a:p>
          <a:p>
            <a:pPr marL="0" indent="0">
              <a:buNone/>
            </a:pPr>
            <a:endParaRPr lang="fr-FR" sz="1800" dirty="0">
              <a:solidFill>
                <a:schemeClr val="tx1"/>
              </a:solidFill>
            </a:endParaRPr>
          </a:p>
          <a:p>
            <a:pPr marL="0" indent="0">
              <a:buNone/>
            </a:pPr>
            <a:r>
              <a:rPr lang="fr-FR" dirty="0">
                <a:solidFill>
                  <a:schemeClr val="tx1"/>
                </a:solidFill>
              </a:rPr>
              <a:t>Michael Warren</a:t>
            </a:r>
          </a:p>
          <a:p>
            <a:pPr marL="0" indent="0">
              <a:buNone/>
            </a:pPr>
            <a:r>
              <a:rPr lang="fr-FR" sz="1800" dirty="0">
                <a:solidFill>
                  <a:schemeClr val="tx1"/>
                </a:solidFill>
              </a:rPr>
              <a:t>Gestionnaire, section des applications techniques</a:t>
            </a:r>
          </a:p>
          <a:p>
            <a:pPr marL="0" indent="0">
              <a:buNone/>
            </a:pPr>
            <a:r>
              <a:rPr lang="fr-FR" sz="1800" dirty="0">
                <a:solidFill>
                  <a:schemeClr val="tx1"/>
                </a:solidFill>
              </a:rPr>
              <a:t>Direction générale des programmes</a:t>
            </a:r>
          </a:p>
          <a:p>
            <a:pPr marL="0" indent="0">
              <a:buNone/>
            </a:pPr>
            <a:r>
              <a:rPr lang="fr-FR" sz="1800" dirty="0">
                <a:solidFill>
                  <a:schemeClr val="tx1"/>
                </a:solidFill>
              </a:rPr>
              <a:t>   d’observation nationaux</a:t>
            </a:r>
          </a:p>
        </p:txBody>
      </p:sp>
    </p:spTree>
    <p:extLst>
      <p:ext uri="{BB962C8B-B14F-4D97-AF65-F5344CB8AC3E}">
        <p14:creationId xmlns:p14="http://schemas.microsoft.com/office/powerpoint/2010/main" val="1503584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dirty="0"/>
              <a:t>Aperçu des modifications à l’IRF – contexte de politique fiscale</a:t>
            </a:r>
          </a:p>
        </p:txBody>
      </p:sp>
      <p:sp>
        <p:nvSpPr>
          <p:cNvPr id="3" name="Espace réservé du contenu 2"/>
          <p:cNvSpPr>
            <a:spLocks noGrp="1"/>
          </p:cNvSpPr>
          <p:nvPr>
            <p:ph idx="1"/>
          </p:nvPr>
        </p:nvSpPr>
        <p:spPr>
          <a:xfrm>
            <a:off x="561702" y="1349602"/>
            <a:ext cx="8229600" cy="4689475"/>
          </a:xfrm>
        </p:spPr>
        <p:txBody>
          <a:bodyPr/>
          <a:lstStyle/>
          <a:p>
            <a:pPr marL="0" indent="0">
              <a:buNone/>
            </a:pPr>
            <a:r>
              <a:rPr lang="fr-CA" dirty="0">
                <a:solidFill>
                  <a:schemeClr val="tx1"/>
                </a:solidFill>
              </a:rPr>
              <a:t>Exemple I : répartition de revenu avec un particulier déterminé majeur</a:t>
            </a:r>
          </a:p>
          <a:p>
            <a:pPr marL="0" indent="0">
              <a:buNone/>
            </a:pPr>
            <a:endParaRPr lang="en-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12</a:t>
            </a:fld>
            <a:endParaRPr lang="en-US" altLang="en-US"/>
          </a:p>
        </p:txBody>
      </p:sp>
      <p:sp>
        <p:nvSpPr>
          <p:cNvPr id="5" name="Rectangle 4"/>
          <p:cNvSpPr/>
          <p:nvPr/>
        </p:nvSpPr>
        <p:spPr>
          <a:xfrm>
            <a:off x="3429000" y="4175086"/>
            <a:ext cx="1524000" cy="8077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Opco</a:t>
            </a:r>
          </a:p>
        </p:txBody>
      </p:sp>
      <p:sp>
        <p:nvSpPr>
          <p:cNvPr id="6" name="Oval 5"/>
          <p:cNvSpPr/>
          <p:nvPr/>
        </p:nvSpPr>
        <p:spPr>
          <a:xfrm>
            <a:off x="2267474" y="2413636"/>
            <a:ext cx="1329166" cy="10429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Parent</a:t>
            </a:r>
          </a:p>
        </p:txBody>
      </p:sp>
      <p:sp>
        <p:nvSpPr>
          <p:cNvPr id="7" name="Isosceles Triangle 6"/>
          <p:cNvSpPr/>
          <p:nvPr/>
        </p:nvSpPr>
        <p:spPr>
          <a:xfrm>
            <a:off x="4164309" y="2275524"/>
            <a:ext cx="2796540" cy="108934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Fiducie familiale</a:t>
            </a:r>
          </a:p>
        </p:txBody>
      </p:sp>
      <p:sp>
        <p:nvSpPr>
          <p:cNvPr id="8" name="Oval 7"/>
          <p:cNvSpPr/>
          <p:nvPr/>
        </p:nvSpPr>
        <p:spPr>
          <a:xfrm>
            <a:off x="7368256" y="2134624"/>
            <a:ext cx="1318544" cy="1031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Enfant adulte</a:t>
            </a:r>
          </a:p>
        </p:txBody>
      </p:sp>
      <p:cxnSp>
        <p:nvCxnSpPr>
          <p:cNvPr id="9" name="Straight Connector 8"/>
          <p:cNvCxnSpPr>
            <a:stCxn id="6" idx="4"/>
            <a:endCxn id="5" idx="0"/>
          </p:cNvCxnSpPr>
          <p:nvPr/>
        </p:nvCxnSpPr>
        <p:spPr>
          <a:xfrm>
            <a:off x="2932057" y="3456593"/>
            <a:ext cx="1258943" cy="718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7" idx="3"/>
            <a:endCxn id="5" idx="0"/>
          </p:cNvCxnSpPr>
          <p:nvPr/>
        </p:nvCxnSpPr>
        <p:spPr>
          <a:xfrm flipH="1">
            <a:off x="4191000" y="3364866"/>
            <a:ext cx="1371579" cy="8102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endCxn id="7" idx="5"/>
          </p:cNvCxnSpPr>
          <p:nvPr/>
        </p:nvCxnSpPr>
        <p:spPr>
          <a:xfrm flipH="1">
            <a:off x="6261714" y="2682083"/>
            <a:ext cx="1091565" cy="138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7" idx="5"/>
            <a:endCxn id="8" idx="1"/>
          </p:cNvCxnSpPr>
          <p:nvPr/>
        </p:nvCxnSpPr>
        <p:spPr>
          <a:xfrm flipV="1">
            <a:off x="6261714" y="2285658"/>
            <a:ext cx="1299638" cy="534537"/>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0"/>
          </p:cNvCxnSpPr>
          <p:nvPr/>
        </p:nvCxnSpPr>
        <p:spPr>
          <a:xfrm flipV="1">
            <a:off x="4191000" y="3396003"/>
            <a:ext cx="1730829" cy="779083"/>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2875739" y="5220877"/>
            <a:ext cx="263052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Biens/Encaisse</a:t>
            </a:r>
          </a:p>
        </p:txBody>
      </p:sp>
      <p:sp>
        <p:nvSpPr>
          <p:cNvPr id="26" name="TextBox 25"/>
          <p:cNvSpPr txBox="1"/>
          <p:nvPr/>
        </p:nvSpPr>
        <p:spPr>
          <a:xfrm>
            <a:off x="5086967" y="3782859"/>
            <a:ext cx="1067921" cy="307777"/>
          </a:xfrm>
          <a:prstGeom prst="rect">
            <a:avLst/>
          </a:prstGeom>
          <a:noFill/>
        </p:spPr>
        <p:txBody>
          <a:bodyPr wrap="none" rtlCol="0">
            <a:spAutoFit/>
          </a:bodyPr>
          <a:lstStyle/>
          <a:p>
            <a:r>
              <a:rPr lang="fr-CA" sz="1400" dirty="0">
                <a:latin typeface="Century Gothic" panose="020B0502020202020204" pitchFamily="34" charset="0"/>
              </a:rPr>
              <a:t>dividende</a:t>
            </a:r>
            <a:endParaRPr lang="en-CA" sz="1400" dirty="0">
              <a:latin typeface="Century Gothic" panose="020B0502020202020204" pitchFamily="34" charset="0"/>
            </a:endParaRPr>
          </a:p>
        </p:txBody>
      </p:sp>
      <p:sp>
        <p:nvSpPr>
          <p:cNvPr id="27" name="TextBox 26"/>
          <p:cNvSpPr txBox="1"/>
          <p:nvPr/>
        </p:nvSpPr>
        <p:spPr>
          <a:xfrm>
            <a:off x="6202059" y="2185286"/>
            <a:ext cx="1116011" cy="307777"/>
          </a:xfrm>
          <a:prstGeom prst="rect">
            <a:avLst/>
          </a:prstGeom>
          <a:noFill/>
        </p:spPr>
        <p:txBody>
          <a:bodyPr wrap="none" rtlCol="0">
            <a:spAutoFit/>
          </a:bodyPr>
          <a:lstStyle/>
          <a:p>
            <a:r>
              <a:rPr lang="fr-CA" sz="1400" dirty="0">
                <a:latin typeface="Century Gothic" panose="020B0502020202020204" pitchFamily="34" charset="0"/>
              </a:rPr>
              <a:t>distribution</a:t>
            </a:r>
            <a:endParaRPr lang="en-CA" sz="1400" dirty="0">
              <a:latin typeface="Century Gothic" panose="020B0502020202020204" pitchFamily="34" charset="0"/>
            </a:endParaRPr>
          </a:p>
        </p:txBody>
      </p:sp>
    </p:spTree>
    <p:extLst>
      <p:ext uri="{BB962C8B-B14F-4D97-AF65-F5344CB8AC3E}">
        <p14:creationId xmlns:p14="http://schemas.microsoft.com/office/powerpoint/2010/main" val="1669818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CA" dirty="0"/>
              <a:t>Aperçu des modifications à l’IRF – contexte de politique fiscale</a:t>
            </a:r>
            <a:endParaRPr lang="en-CA" dirty="0"/>
          </a:p>
        </p:txBody>
      </p:sp>
      <p:sp>
        <p:nvSpPr>
          <p:cNvPr id="3" name="Content Placeholder 2"/>
          <p:cNvSpPr>
            <a:spLocks noGrp="1"/>
          </p:cNvSpPr>
          <p:nvPr>
            <p:ph idx="1"/>
          </p:nvPr>
        </p:nvSpPr>
        <p:spPr/>
        <p:txBody>
          <a:bodyPr/>
          <a:lstStyle/>
          <a:p>
            <a:pPr marL="0" indent="0">
              <a:buNone/>
            </a:pPr>
            <a:r>
              <a:rPr lang="fr-CA" dirty="0">
                <a:solidFill>
                  <a:schemeClr val="tx1"/>
                </a:solidFill>
              </a:rPr>
              <a:t>Exemple I : répartition de revenu avec un particulier déterminé majeur</a:t>
            </a:r>
          </a:p>
          <a:p>
            <a:r>
              <a:rPr lang="fr-CA" sz="2400" dirty="0">
                <a:solidFill>
                  <a:schemeClr val="tx1"/>
                </a:solidFill>
              </a:rPr>
              <a:t>Parent est imposé au taux marginal d’imposition supérieur;</a:t>
            </a:r>
          </a:p>
          <a:p>
            <a:r>
              <a:rPr lang="fr-CA" sz="2400" dirty="0">
                <a:solidFill>
                  <a:schemeClr val="tx1"/>
                </a:solidFill>
              </a:rPr>
              <a:t>Enfant est âgé de plus de 18 ans et étudie à temps plein à l’université;</a:t>
            </a:r>
          </a:p>
          <a:p>
            <a:r>
              <a:rPr lang="fr-CA" sz="2400" dirty="0">
                <a:solidFill>
                  <a:schemeClr val="tx1"/>
                </a:solidFill>
              </a:rPr>
              <a:t>Opco paye un dividende à Fiducie familiale;</a:t>
            </a:r>
          </a:p>
          <a:p>
            <a:r>
              <a:rPr lang="fr-CA" sz="2400" dirty="0">
                <a:solidFill>
                  <a:schemeClr val="tx1"/>
                </a:solidFill>
              </a:rPr>
              <a:t>Fiducie familiale distribue le dividende à Enfant (paragraphes 104(13) et(19)) afin de financer les études universitaires et les dépenses d’Enfant.</a:t>
            </a:r>
          </a:p>
        </p:txBody>
      </p:sp>
      <p:sp>
        <p:nvSpPr>
          <p:cNvPr id="4" name="Slide Number Placeholder 3"/>
          <p:cNvSpPr>
            <a:spLocks noGrp="1"/>
          </p:cNvSpPr>
          <p:nvPr>
            <p:ph type="sldNum" sz="quarter" idx="10"/>
          </p:nvPr>
        </p:nvSpPr>
        <p:spPr/>
        <p:txBody>
          <a:bodyPr/>
          <a:lstStyle/>
          <a:p>
            <a:fld id="{78075564-AF6E-40FC-905A-F6C5E8D29614}" type="slidenum">
              <a:rPr lang="en-US" altLang="en-US" smtClean="0"/>
              <a:pPr/>
              <a:t>13</a:t>
            </a:fld>
            <a:endParaRPr lang="en-US" altLang="en-US"/>
          </a:p>
        </p:txBody>
      </p:sp>
    </p:spTree>
    <p:extLst>
      <p:ext uri="{BB962C8B-B14F-4D97-AF65-F5344CB8AC3E}">
        <p14:creationId xmlns:p14="http://schemas.microsoft.com/office/powerpoint/2010/main" val="1949294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CA" dirty="0"/>
              <a:t>Aperçu des modifications à l’IRF -contexte de politique fiscale</a:t>
            </a:r>
            <a:endParaRPr lang="en-CA" dirty="0"/>
          </a:p>
        </p:txBody>
      </p:sp>
      <p:sp>
        <p:nvSpPr>
          <p:cNvPr id="3" name="Content Placeholder 2"/>
          <p:cNvSpPr>
            <a:spLocks noGrp="1"/>
          </p:cNvSpPr>
          <p:nvPr>
            <p:ph idx="1"/>
          </p:nvPr>
        </p:nvSpPr>
        <p:spPr/>
        <p:txBody>
          <a:bodyPr/>
          <a:lstStyle/>
          <a:p>
            <a:r>
              <a:rPr lang="fr-CA" sz="2800" dirty="0">
                <a:solidFill>
                  <a:schemeClr val="tx1"/>
                </a:solidFill>
              </a:rPr>
              <a:t>Enfant peut recevoir un dividende déterminé d’environ 51 635 $ (selon les taux d’imposition de 2017 pour un résident de l’Ontario n’ayant aucun autre revenu). </a:t>
            </a:r>
          </a:p>
          <a:p>
            <a:r>
              <a:rPr lang="fr-CA" sz="2800" dirty="0">
                <a:solidFill>
                  <a:schemeClr val="tx1"/>
                </a:solidFill>
              </a:rPr>
              <a:t>Le taux d’imposition de Parent pour le même dividende –  39,34 % (taux d’imposition de l’Ontario pour 2018).</a:t>
            </a:r>
          </a:p>
        </p:txBody>
      </p:sp>
      <p:sp>
        <p:nvSpPr>
          <p:cNvPr id="4" name="Slide Number Placeholder 3"/>
          <p:cNvSpPr>
            <a:spLocks noGrp="1"/>
          </p:cNvSpPr>
          <p:nvPr>
            <p:ph type="sldNum" sz="quarter" idx="10"/>
          </p:nvPr>
        </p:nvSpPr>
        <p:spPr/>
        <p:txBody>
          <a:bodyPr/>
          <a:lstStyle/>
          <a:p>
            <a:fld id="{78075564-AF6E-40FC-905A-F6C5E8D29614}" type="slidenum">
              <a:rPr lang="en-US" altLang="en-US" smtClean="0"/>
              <a:pPr/>
              <a:t>14</a:t>
            </a:fld>
            <a:endParaRPr lang="en-US" altLang="en-US"/>
          </a:p>
        </p:txBody>
      </p:sp>
    </p:spTree>
    <p:extLst>
      <p:ext uri="{BB962C8B-B14F-4D97-AF65-F5344CB8AC3E}">
        <p14:creationId xmlns:p14="http://schemas.microsoft.com/office/powerpoint/2010/main" val="4145781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CA" dirty="0"/>
              <a:t>Aperçu des modifications à l’IRF – changements clés</a:t>
            </a:r>
            <a:endParaRPr lang="en-CA" dirty="0"/>
          </a:p>
        </p:txBody>
      </p:sp>
      <p:sp>
        <p:nvSpPr>
          <p:cNvPr id="3" name="Content Placeholder 2"/>
          <p:cNvSpPr>
            <a:spLocks noGrp="1"/>
          </p:cNvSpPr>
          <p:nvPr>
            <p:ph idx="1"/>
          </p:nvPr>
        </p:nvSpPr>
        <p:spPr/>
        <p:txBody>
          <a:bodyPr/>
          <a:lstStyle/>
          <a:p>
            <a:pPr marL="457200" lvl="1" indent="0">
              <a:buNone/>
            </a:pPr>
            <a:r>
              <a:rPr lang="fr-CA" sz="2600" dirty="0">
                <a:solidFill>
                  <a:schemeClr val="tx1"/>
                </a:solidFill>
              </a:rPr>
              <a:t>Sommaire des changements clés </a:t>
            </a:r>
            <a:r>
              <a:rPr lang="fr-CA" dirty="0">
                <a:solidFill>
                  <a:schemeClr val="tx1"/>
                </a:solidFill>
              </a:rPr>
              <a:t>:</a:t>
            </a:r>
          </a:p>
          <a:p>
            <a:pPr lvl="1"/>
            <a:r>
              <a:rPr lang="fr-CA" sz="2600" dirty="0">
                <a:solidFill>
                  <a:schemeClr val="tx1"/>
                </a:solidFill>
              </a:rPr>
              <a:t>Conserve la structure de base du « </a:t>
            </a:r>
            <a:r>
              <a:rPr lang="fr-CA" sz="2600" i="1" dirty="0">
                <a:solidFill>
                  <a:schemeClr val="tx1"/>
                </a:solidFill>
              </a:rPr>
              <a:t>kiddie tax</a:t>
            </a:r>
            <a:r>
              <a:rPr lang="fr-CA" sz="2600" dirty="0">
                <a:solidFill>
                  <a:schemeClr val="tx1"/>
                </a:solidFill>
              </a:rPr>
              <a:t> »;</a:t>
            </a:r>
          </a:p>
          <a:p>
            <a:pPr lvl="1"/>
            <a:r>
              <a:rPr lang="fr-CA" sz="2600" dirty="0">
                <a:solidFill>
                  <a:schemeClr val="tx1"/>
                </a:solidFill>
              </a:rPr>
              <a:t>Permet de déduire le crédit pour déficience mentale et physique (article 118.3);</a:t>
            </a:r>
          </a:p>
          <a:p>
            <a:pPr lvl="1"/>
            <a:r>
              <a:rPr lang="fr-CA" sz="2600" dirty="0">
                <a:solidFill>
                  <a:schemeClr val="tx1"/>
                </a:solidFill>
              </a:rPr>
              <a:t>Définition de  « particulier déterminé » élargie pour comprendre </a:t>
            </a:r>
            <a:r>
              <a:rPr lang="fr-CA" sz="2600" u="sng" dirty="0">
                <a:solidFill>
                  <a:schemeClr val="tx1"/>
                </a:solidFill>
              </a:rPr>
              <a:t>tout</a:t>
            </a:r>
            <a:r>
              <a:rPr lang="fr-CA" sz="2600" dirty="0">
                <a:solidFill>
                  <a:schemeClr val="tx1"/>
                </a:solidFill>
              </a:rPr>
              <a:t> adulte (âgé de 18 ans ou plus) qui réside au Canada à la fin de l’année.</a:t>
            </a:r>
          </a:p>
        </p:txBody>
      </p:sp>
      <p:sp>
        <p:nvSpPr>
          <p:cNvPr id="4" name="Slide Number Placeholder 3"/>
          <p:cNvSpPr>
            <a:spLocks noGrp="1"/>
          </p:cNvSpPr>
          <p:nvPr>
            <p:ph type="sldNum" sz="quarter" idx="10"/>
          </p:nvPr>
        </p:nvSpPr>
        <p:spPr/>
        <p:txBody>
          <a:bodyPr/>
          <a:lstStyle/>
          <a:p>
            <a:fld id="{78075564-AF6E-40FC-905A-F6C5E8D29614}" type="slidenum">
              <a:rPr lang="en-US" altLang="en-US" smtClean="0"/>
              <a:pPr/>
              <a:t>15</a:t>
            </a:fld>
            <a:endParaRPr lang="en-US" altLang="en-US"/>
          </a:p>
        </p:txBody>
      </p:sp>
    </p:spTree>
    <p:extLst>
      <p:ext uri="{BB962C8B-B14F-4D97-AF65-F5344CB8AC3E}">
        <p14:creationId xmlns:p14="http://schemas.microsoft.com/office/powerpoint/2010/main" val="215952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CA" dirty="0"/>
              <a:t>Aperçu des modifications à l’IRF – changements clés</a:t>
            </a:r>
            <a:endParaRPr lang="en-CA" dirty="0"/>
          </a:p>
        </p:txBody>
      </p:sp>
      <p:sp>
        <p:nvSpPr>
          <p:cNvPr id="3" name="Content Placeholder 2"/>
          <p:cNvSpPr>
            <a:spLocks noGrp="1"/>
          </p:cNvSpPr>
          <p:nvPr>
            <p:ph idx="1"/>
          </p:nvPr>
        </p:nvSpPr>
        <p:spPr/>
        <p:txBody>
          <a:bodyPr/>
          <a:lstStyle/>
          <a:p>
            <a:pPr lvl="1"/>
            <a:r>
              <a:rPr lang="fr-CA" sz="2600" dirty="0">
                <a:solidFill>
                  <a:schemeClr val="tx1"/>
                </a:solidFill>
              </a:rPr>
              <a:t>Définition de « revenu fractionné » élargie</a:t>
            </a:r>
          </a:p>
          <a:p>
            <a:pPr lvl="2"/>
            <a:r>
              <a:rPr lang="fr-CA" sz="2400" dirty="0">
                <a:solidFill>
                  <a:schemeClr val="tx1"/>
                </a:solidFill>
              </a:rPr>
              <a:t>Ajouts : </a:t>
            </a:r>
          </a:p>
          <a:p>
            <a:pPr lvl="3"/>
            <a:r>
              <a:rPr lang="fr-CA" dirty="0">
                <a:solidFill>
                  <a:schemeClr val="tx1"/>
                </a:solidFill>
              </a:rPr>
              <a:t>Intérêts sur des créances émises par certaines sociétés privées, sociétés de personnes ou fiducies (autres que des intérêts entièrement exonérés, des créances publiques, des dépôts bancaires); et</a:t>
            </a:r>
          </a:p>
          <a:p>
            <a:pPr lvl="3"/>
            <a:r>
              <a:rPr lang="fr-CA" dirty="0">
                <a:solidFill>
                  <a:schemeClr val="tx1"/>
                </a:solidFill>
              </a:rPr>
              <a:t>Gains en capital imposables sur un bien dont le revenu serait du revenu fractionné.</a:t>
            </a:r>
          </a:p>
          <a:p>
            <a:pPr lvl="2"/>
            <a:r>
              <a:rPr lang="fr-CA" sz="2400" dirty="0">
                <a:solidFill>
                  <a:schemeClr val="tx1"/>
                </a:solidFill>
              </a:rPr>
              <a:t>Ajout du concept d’« entreprise liée » sur laquelle le revenu fractionné est tiré.</a:t>
            </a:r>
          </a:p>
          <a:p>
            <a:pPr lvl="2"/>
            <a:r>
              <a:rPr lang="fr-CA" sz="2400" dirty="0">
                <a:solidFill>
                  <a:schemeClr val="tx1"/>
                </a:solidFill>
              </a:rPr>
              <a:t>Ajouts de catégories de montants exclus</a:t>
            </a:r>
          </a:p>
          <a:p>
            <a:pPr marL="914400" lvl="2" indent="0">
              <a:buNone/>
            </a:pPr>
            <a:r>
              <a:rPr lang="fr-CA" sz="2400" dirty="0">
                <a:solidFill>
                  <a:schemeClr val="tx1"/>
                </a:solidFill>
              </a:rPr>
              <a:t>non-assujettis à l’IRF. </a:t>
            </a:r>
          </a:p>
          <a:p>
            <a:pPr lvl="1"/>
            <a:r>
              <a:rPr lang="fr-CA" dirty="0">
                <a:solidFill>
                  <a:schemeClr val="tx1"/>
                </a:solidFill>
              </a:rPr>
              <a:t>Traitements et salaires toujours exclus.</a:t>
            </a:r>
          </a:p>
        </p:txBody>
      </p:sp>
      <p:sp>
        <p:nvSpPr>
          <p:cNvPr id="4" name="Slide Number Placeholder 3"/>
          <p:cNvSpPr>
            <a:spLocks noGrp="1"/>
          </p:cNvSpPr>
          <p:nvPr>
            <p:ph type="sldNum" sz="quarter" idx="10"/>
          </p:nvPr>
        </p:nvSpPr>
        <p:spPr/>
        <p:txBody>
          <a:bodyPr/>
          <a:lstStyle/>
          <a:p>
            <a:fld id="{78075564-AF6E-40FC-905A-F6C5E8D29614}" type="slidenum">
              <a:rPr lang="en-US" altLang="en-US" smtClean="0"/>
              <a:pPr/>
              <a:t>16</a:t>
            </a:fld>
            <a:endParaRPr lang="en-US" altLang="en-US"/>
          </a:p>
        </p:txBody>
      </p:sp>
    </p:spTree>
    <p:extLst>
      <p:ext uri="{BB962C8B-B14F-4D97-AF65-F5344CB8AC3E}">
        <p14:creationId xmlns:p14="http://schemas.microsoft.com/office/powerpoint/2010/main" val="750094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CA" dirty="0"/>
              <a:t>Aperçu des modifications à l’IRF – changements clés</a:t>
            </a:r>
            <a:endParaRPr lang="en-CA" dirty="0"/>
          </a:p>
        </p:txBody>
      </p:sp>
      <p:sp>
        <p:nvSpPr>
          <p:cNvPr id="3" name="Content Placeholder 2"/>
          <p:cNvSpPr>
            <a:spLocks noGrp="1"/>
          </p:cNvSpPr>
          <p:nvPr>
            <p:ph idx="1"/>
          </p:nvPr>
        </p:nvSpPr>
        <p:spPr/>
        <p:txBody>
          <a:bodyPr/>
          <a:lstStyle/>
          <a:p>
            <a:r>
              <a:rPr lang="fr-CA" sz="2400" dirty="0">
                <a:solidFill>
                  <a:schemeClr val="tx1"/>
                </a:solidFill>
              </a:rPr>
              <a:t>Application de l’IRF aux particuliers déterminés </a:t>
            </a:r>
            <a:r>
              <a:rPr lang="fr-CA" sz="2400" u="sng" dirty="0">
                <a:solidFill>
                  <a:schemeClr val="tx1"/>
                </a:solidFill>
              </a:rPr>
              <a:t>adultes</a:t>
            </a:r>
            <a:r>
              <a:rPr lang="fr-CA" sz="2400" dirty="0">
                <a:solidFill>
                  <a:schemeClr val="tx1"/>
                </a:solidFill>
              </a:rPr>
              <a:t> : approche analytique </a:t>
            </a:r>
          </a:p>
          <a:p>
            <a:pPr lvl="1"/>
            <a:r>
              <a:rPr lang="fr-CA" dirty="0">
                <a:solidFill>
                  <a:schemeClr val="tx1"/>
                </a:solidFill>
              </a:rPr>
              <a:t>Le contribuable est-il un particulier déterminé ? </a:t>
            </a:r>
          </a:p>
          <a:p>
            <a:pPr lvl="2"/>
            <a:r>
              <a:rPr lang="fr-CA" dirty="0">
                <a:solidFill>
                  <a:schemeClr val="tx1"/>
                </a:solidFill>
              </a:rPr>
              <a:t>Oui, sauf si ne réside pas au Canada à la fin de l’année (ou avant son décès).</a:t>
            </a:r>
          </a:p>
          <a:p>
            <a:pPr lvl="1"/>
            <a:r>
              <a:rPr lang="fr-CA" dirty="0">
                <a:solidFill>
                  <a:schemeClr val="tx1"/>
                </a:solidFill>
              </a:rPr>
              <a:t>Un montant de revenu du contribuable constitue-t-il du revenu fractionné ?</a:t>
            </a:r>
          </a:p>
          <a:p>
            <a:pPr lvl="2"/>
            <a:r>
              <a:rPr lang="fr-CA" dirty="0">
                <a:solidFill>
                  <a:schemeClr val="tx1"/>
                </a:solidFill>
              </a:rPr>
              <a:t>Oui, s’il s’agit de dividendes de sociétés privées.</a:t>
            </a:r>
          </a:p>
          <a:p>
            <a:pPr lvl="2"/>
            <a:r>
              <a:rPr lang="fr-CA" dirty="0">
                <a:solidFill>
                  <a:schemeClr val="tx1"/>
                </a:solidFill>
              </a:rPr>
              <a:t>S’il s’agit d’autres revenus, voir la définition de « revenu fractionné », (i.e. revenus de soc. de pers. et des distributions de fiducies provenant d’entreprises liées, de l’intérêt et des gains en cap. imp.).</a:t>
            </a:r>
            <a:r>
              <a:rPr lang="fr-CA" sz="2400" dirty="0">
                <a:solidFill>
                  <a:schemeClr val="tx1"/>
                </a:solidFill>
              </a:rPr>
              <a:t> </a:t>
            </a:r>
            <a:r>
              <a:rPr lang="fr-CA" sz="1100" dirty="0">
                <a:solidFill>
                  <a:schemeClr val="tx1"/>
                </a:solidFill>
              </a:rPr>
              <a:t>Pour une discussion détaillée de la définition de « revenu fractionné », veuillez vous référer au matériel fourni dans la cadre de la formation.</a:t>
            </a:r>
          </a:p>
        </p:txBody>
      </p:sp>
      <p:sp>
        <p:nvSpPr>
          <p:cNvPr id="4" name="Slide Number Placeholder 3"/>
          <p:cNvSpPr>
            <a:spLocks noGrp="1"/>
          </p:cNvSpPr>
          <p:nvPr>
            <p:ph type="sldNum" sz="quarter" idx="10"/>
          </p:nvPr>
        </p:nvSpPr>
        <p:spPr/>
        <p:txBody>
          <a:bodyPr/>
          <a:lstStyle/>
          <a:p>
            <a:fld id="{78075564-AF6E-40FC-905A-F6C5E8D29614}" type="slidenum">
              <a:rPr lang="en-US" altLang="en-US" smtClean="0"/>
              <a:pPr/>
              <a:t>17</a:t>
            </a:fld>
            <a:endParaRPr lang="en-US" altLang="en-US" dirty="0"/>
          </a:p>
        </p:txBody>
      </p:sp>
    </p:spTree>
    <p:extLst>
      <p:ext uri="{BB962C8B-B14F-4D97-AF65-F5344CB8AC3E}">
        <p14:creationId xmlns:p14="http://schemas.microsoft.com/office/powerpoint/2010/main" val="153554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CA" dirty="0"/>
              <a:t>Aperçu des modifications à l’IRF – changements clés</a:t>
            </a:r>
            <a:endParaRPr lang="en-CA" dirty="0"/>
          </a:p>
        </p:txBody>
      </p:sp>
      <p:sp>
        <p:nvSpPr>
          <p:cNvPr id="3" name="Content Placeholder 2"/>
          <p:cNvSpPr>
            <a:spLocks noGrp="1"/>
          </p:cNvSpPr>
          <p:nvPr>
            <p:ph idx="1"/>
          </p:nvPr>
        </p:nvSpPr>
        <p:spPr/>
        <p:txBody>
          <a:bodyPr/>
          <a:lstStyle/>
          <a:p>
            <a:pPr marL="457200" lvl="1" indent="0">
              <a:buNone/>
            </a:pPr>
            <a:endParaRPr lang="fr-CA" dirty="0">
              <a:solidFill>
                <a:schemeClr val="tx1"/>
              </a:solidFill>
            </a:endParaRPr>
          </a:p>
          <a:p>
            <a:pPr lvl="1">
              <a:buFont typeface="Wingdings" panose="05000000000000000000" pitchFamily="2" charset="2"/>
              <a:buChar char="Ø"/>
            </a:pPr>
            <a:r>
              <a:rPr lang="fr-CA" dirty="0">
                <a:solidFill>
                  <a:schemeClr val="tx1"/>
                </a:solidFill>
              </a:rPr>
              <a:t>Est-ce un montant exclu (et non-assujetti à l’IRF) ?</a:t>
            </a:r>
          </a:p>
          <a:p>
            <a:pPr lvl="2"/>
            <a:r>
              <a:rPr lang="fr-CA" dirty="0">
                <a:solidFill>
                  <a:schemeClr val="tx1"/>
                </a:solidFill>
              </a:rPr>
              <a:t>Dans la plupart des cas, ce sera le facteur déterminant à la question de savoir si l’IRF s’applique; </a:t>
            </a:r>
          </a:p>
          <a:p>
            <a:pPr lvl="2"/>
            <a:r>
              <a:rPr lang="fr-CA" dirty="0">
                <a:solidFill>
                  <a:schemeClr val="tx1"/>
                </a:solidFill>
              </a:rPr>
              <a:t>Un revenu peut se qualifier à plus d’une catégorie de montant exclu.</a:t>
            </a:r>
          </a:p>
          <a:p>
            <a:pPr marL="806450" lvl="2" indent="-363538"/>
            <a:r>
              <a:rPr lang="fr-CA" sz="2400" dirty="0">
                <a:solidFill>
                  <a:schemeClr val="tx1"/>
                </a:solidFill>
              </a:rPr>
              <a:t>Si le revenu n’est pas un montant exclu, l’IRF s’applique.</a:t>
            </a:r>
          </a:p>
        </p:txBody>
      </p:sp>
      <p:sp>
        <p:nvSpPr>
          <p:cNvPr id="4" name="Slide Number Placeholder 3"/>
          <p:cNvSpPr>
            <a:spLocks noGrp="1"/>
          </p:cNvSpPr>
          <p:nvPr>
            <p:ph type="sldNum" sz="quarter" idx="10"/>
          </p:nvPr>
        </p:nvSpPr>
        <p:spPr/>
        <p:txBody>
          <a:bodyPr/>
          <a:lstStyle/>
          <a:p>
            <a:fld id="{78075564-AF6E-40FC-905A-F6C5E8D29614}" type="slidenum">
              <a:rPr lang="en-US" altLang="en-US" smtClean="0"/>
              <a:pPr/>
              <a:t>18</a:t>
            </a:fld>
            <a:endParaRPr lang="en-US" altLang="en-US"/>
          </a:p>
        </p:txBody>
      </p:sp>
    </p:spTree>
    <p:extLst>
      <p:ext uri="{BB962C8B-B14F-4D97-AF65-F5344CB8AC3E}">
        <p14:creationId xmlns:p14="http://schemas.microsoft.com/office/powerpoint/2010/main" val="112163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CA" dirty="0"/>
              <a:t>Aperçu des modifications à l’IRF – Application</a:t>
            </a:r>
            <a:endParaRPr lang="en-CA" dirty="0"/>
          </a:p>
        </p:txBody>
      </p:sp>
      <p:sp>
        <p:nvSpPr>
          <p:cNvPr id="3" name="Content Placeholder 2"/>
          <p:cNvSpPr>
            <a:spLocks noGrp="1"/>
          </p:cNvSpPr>
          <p:nvPr>
            <p:ph idx="1"/>
          </p:nvPr>
        </p:nvSpPr>
        <p:spPr/>
        <p:txBody>
          <a:bodyPr/>
          <a:lstStyle/>
          <a:p>
            <a:pPr marL="0" indent="0">
              <a:buNone/>
            </a:pPr>
            <a:r>
              <a:rPr lang="fr-CA" dirty="0">
                <a:solidFill>
                  <a:schemeClr val="tx1"/>
                </a:solidFill>
              </a:rPr>
              <a:t>Exemple</a:t>
            </a:r>
            <a:r>
              <a:rPr lang="en-CA" dirty="0">
                <a:solidFill>
                  <a:schemeClr val="tx1"/>
                </a:solidFill>
              </a:rPr>
              <a:t> II: </a:t>
            </a:r>
            <a:r>
              <a:rPr lang="fr-CA" dirty="0">
                <a:solidFill>
                  <a:schemeClr val="tx1"/>
                </a:solidFill>
              </a:rPr>
              <a:t>répartition de revenu avec un particulier déterminé majeur</a:t>
            </a:r>
          </a:p>
        </p:txBody>
      </p:sp>
      <p:sp>
        <p:nvSpPr>
          <p:cNvPr id="4" name="Slide Number Placeholder 3"/>
          <p:cNvSpPr>
            <a:spLocks noGrp="1"/>
          </p:cNvSpPr>
          <p:nvPr>
            <p:ph type="sldNum" sz="quarter" idx="10"/>
          </p:nvPr>
        </p:nvSpPr>
        <p:spPr/>
        <p:txBody>
          <a:bodyPr/>
          <a:lstStyle/>
          <a:p>
            <a:fld id="{78075564-AF6E-40FC-905A-F6C5E8D29614}" type="slidenum">
              <a:rPr lang="en-US" altLang="en-US" smtClean="0"/>
              <a:pPr/>
              <a:t>19</a:t>
            </a:fld>
            <a:endParaRPr lang="en-US" altLang="en-US"/>
          </a:p>
        </p:txBody>
      </p:sp>
      <p:sp>
        <p:nvSpPr>
          <p:cNvPr id="5" name="Rectangle 4"/>
          <p:cNvSpPr/>
          <p:nvPr/>
        </p:nvSpPr>
        <p:spPr>
          <a:xfrm>
            <a:off x="3342242" y="3684922"/>
            <a:ext cx="1524000" cy="8009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Opco</a:t>
            </a:r>
          </a:p>
        </p:txBody>
      </p:sp>
      <p:sp>
        <p:nvSpPr>
          <p:cNvPr id="6" name="Oval 5"/>
          <p:cNvSpPr/>
          <p:nvPr/>
        </p:nvSpPr>
        <p:spPr>
          <a:xfrm>
            <a:off x="2112822" y="2329878"/>
            <a:ext cx="120630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a:t>Conjoint A</a:t>
            </a:r>
          </a:p>
        </p:txBody>
      </p:sp>
      <p:cxnSp>
        <p:nvCxnSpPr>
          <p:cNvPr id="7" name="Straight Connector 6"/>
          <p:cNvCxnSpPr>
            <a:stCxn id="6" idx="4"/>
            <a:endCxn id="5" idx="0"/>
          </p:cNvCxnSpPr>
          <p:nvPr/>
        </p:nvCxnSpPr>
        <p:spPr>
          <a:xfrm>
            <a:off x="2715976" y="3244278"/>
            <a:ext cx="1388266" cy="440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11" idx="4"/>
            <a:endCxn id="5" idx="0"/>
          </p:cNvCxnSpPr>
          <p:nvPr/>
        </p:nvCxnSpPr>
        <p:spPr>
          <a:xfrm flipH="1">
            <a:off x="4104242" y="3244278"/>
            <a:ext cx="1636463" cy="440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0"/>
            <a:endCxn id="11" idx="3"/>
          </p:cNvCxnSpPr>
          <p:nvPr/>
        </p:nvCxnSpPr>
        <p:spPr>
          <a:xfrm flipV="1">
            <a:off x="4104242" y="3111057"/>
            <a:ext cx="1196420" cy="573865"/>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2778048" y="4754325"/>
            <a:ext cx="2652387"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Biens/Encaisse</a:t>
            </a:r>
          </a:p>
        </p:txBody>
      </p:sp>
      <p:sp>
        <p:nvSpPr>
          <p:cNvPr id="11" name="Oval 10"/>
          <p:cNvSpPr/>
          <p:nvPr/>
        </p:nvSpPr>
        <p:spPr>
          <a:xfrm>
            <a:off x="5118391" y="2334586"/>
            <a:ext cx="1244627" cy="9096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a:t>Conjoint B </a:t>
            </a:r>
          </a:p>
        </p:txBody>
      </p:sp>
      <p:sp>
        <p:nvSpPr>
          <p:cNvPr id="12" name="TextBox 11"/>
          <p:cNvSpPr txBox="1"/>
          <p:nvPr/>
        </p:nvSpPr>
        <p:spPr>
          <a:xfrm>
            <a:off x="511024" y="5756831"/>
            <a:ext cx="7138557" cy="369332"/>
          </a:xfrm>
          <a:prstGeom prst="rect">
            <a:avLst/>
          </a:prstGeom>
          <a:noFill/>
        </p:spPr>
        <p:txBody>
          <a:bodyPr wrap="none" rtlCol="0">
            <a:spAutoFit/>
          </a:bodyPr>
          <a:lstStyle/>
          <a:p>
            <a:r>
              <a:rPr lang="fr-CA" dirty="0"/>
              <a:t>Note: Le dividende est un revenu fractionné sauf s’il est un montant exclu.</a:t>
            </a:r>
            <a:endParaRPr lang="fr-CA" dirty="0">
              <a:latin typeface="Century Gothic" panose="020B0502020202020204" pitchFamily="34" charset="0"/>
            </a:endParaRPr>
          </a:p>
        </p:txBody>
      </p:sp>
      <p:sp>
        <p:nvSpPr>
          <p:cNvPr id="19" name="TextBox 18"/>
          <p:cNvSpPr txBox="1"/>
          <p:nvPr/>
        </p:nvSpPr>
        <p:spPr>
          <a:xfrm>
            <a:off x="4019388" y="2976540"/>
            <a:ext cx="1067921" cy="307777"/>
          </a:xfrm>
          <a:prstGeom prst="rect">
            <a:avLst/>
          </a:prstGeom>
          <a:noFill/>
        </p:spPr>
        <p:txBody>
          <a:bodyPr wrap="none" rtlCol="0">
            <a:spAutoFit/>
          </a:bodyPr>
          <a:lstStyle/>
          <a:p>
            <a:r>
              <a:rPr lang="fr-CA" sz="1400" dirty="0">
                <a:latin typeface="Century Gothic" panose="020B0502020202020204" pitchFamily="34" charset="0"/>
              </a:rPr>
              <a:t>dividende</a:t>
            </a:r>
            <a:endParaRPr lang="en-CA" sz="1400" dirty="0">
              <a:latin typeface="Century Gothic" panose="020B0502020202020204" pitchFamily="34" charset="0"/>
            </a:endParaRPr>
          </a:p>
        </p:txBody>
      </p:sp>
    </p:spTree>
    <p:extLst>
      <p:ext uri="{BB962C8B-B14F-4D97-AF65-F5344CB8AC3E}">
        <p14:creationId xmlns:p14="http://schemas.microsoft.com/office/powerpoint/2010/main" val="4199212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AGENDA</a:t>
            </a:r>
          </a:p>
        </p:txBody>
      </p:sp>
      <p:sp>
        <p:nvSpPr>
          <p:cNvPr id="3" name="Content Placeholder 2"/>
          <p:cNvSpPr>
            <a:spLocks noGrp="1"/>
          </p:cNvSpPr>
          <p:nvPr>
            <p:ph idx="1"/>
          </p:nvPr>
        </p:nvSpPr>
        <p:spPr/>
        <p:txBody>
          <a:bodyPr/>
          <a:lstStyle/>
          <a:p>
            <a:r>
              <a:rPr lang="fr-CA" dirty="0">
                <a:solidFill>
                  <a:schemeClr val="tx1"/>
                </a:solidFill>
              </a:rPr>
              <a:t>Historique législatif</a:t>
            </a:r>
          </a:p>
          <a:p>
            <a:r>
              <a:rPr lang="fr-CA" dirty="0">
                <a:solidFill>
                  <a:schemeClr val="tx1"/>
                </a:solidFill>
              </a:rPr>
              <a:t>Les bases de l’« ancien » article 120.4</a:t>
            </a:r>
          </a:p>
          <a:p>
            <a:r>
              <a:rPr lang="fr-CA" dirty="0">
                <a:solidFill>
                  <a:schemeClr val="tx1"/>
                </a:solidFill>
              </a:rPr>
              <a:t>Aperçu des modifications à l’article 120.4</a:t>
            </a:r>
          </a:p>
          <a:p>
            <a:r>
              <a:rPr lang="fr-CA" dirty="0">
                <a:solidFill>
                  <a:schemeClr val="tx1"/>
                </a:solidFill>
              </a:rPr>
              <a:t>Nouvelles exclusions à l’impôt sur le revenu fractionné (« IRF ») : Exonérations &amp; autres montants exclus</a:t>
            </a:r>
          </a:p>
          <a:p>
            <a:pPr lvl="1"/>
            <a:r>
              <a:rPr lang="fr-CA" dirty="0">
                <a:solidFill>
                  <a:schemeClr val="tx1"/>
                </a:solidFill>
              </a:rPr>
              <a:t>Exclusions principales</a:t>
            </a:r>
          </a:p>
          <a:p>
            <a:pPr lvl="1"/>
            <a:r>
              <a:rPr lang="fr-CA" dirty="0">
                <a:solidFill>
                  <a:schemeClr val="tx1"/>
                </a:solidFill>
              </a:rPr>
              <a:t>Questions interprétatives</a:t>
            </a:r>
          </a:p>
          <a:p>
            <a:pPr lvl="2"/>
            <a:r>
              <a:rPr lang="fr-CA" dirty="0">
                <a:solidFill>
                  <a:schemeClr val="tx1"/>
                </a:solidFill>
              </a:rPr>
              <a:t>Orientations de 2017</a:t>
            </a:r>
          </a:p>
          <a:p>
            <a:pPr lvl="2"/>
            <a:r>
              <a:rPr lang="fr-CA" dirty="0">
                <a:solidFill>
                  <a:schemeClr val="tx1"/>
                </a:solidFill>
              </a:rPr>
              <a:t>Positions publiques</a:t>
            </a:r>
          </a:p>
          <a:p>
            <a:r>
              <a:rPr lang="fr-CA" dirty="0">
                <a:solidFill>
                  <a:schemeClr val="tx1"/>
                </a:solidFill>
              </a:rPr>
              <a:t>Questions de conformité</a:t>
            </a:r>
          </a:p>
          <a:p>
            <a:pPr marL="0" indent="0">
              <a:buNone/>
            </a:pPr>
            <a:endParaRPr lang="en-CA" dirty="0"/>
          </a:p>
        </p:txBody>
      </p:sp>
      <p:sp>
        <p:nvSpPr>
          <p:cNvPr id="4" name="Slide Number Placeholder 3"/>
          <p:cNvSpPr>
            <a:spLocks noGrp="1"/>
          </p:cNvSpPr>
          <p:nvPr>
            <p:ph type="sldNum" sz="quarter" idx="10"/>
          </p:nvPr>
        </p:nvSpPr>
        <p:spPr/>
        <p:txBody>
          <a:bodyPr/>
          <a:lstStyle/>
          <a:p>
            <a:fld id="{78075564-AF6E-40FC-905A-F6C5E8D29614}" type="slidenum">
              <a:rPr lang="en-US" altLang="en-US" smtClean="0"/>
              <a:pPr/>
              <a:t>2</a:t>
            </a:fld>
            <a:endParaRPr lang="en-US" altLang="en-US"/>
          </a:p>
        </p:txBody>
      </p:sp>
    </p:spTree>
    <p:extLst>
      <p:ext uri="{BB962C8B-B14F-4D97-AF65-F5344CB8AC3E}">
        <p14:creationId xmlns:p14="http://schemas.microsoft.com/office/powerpoint/2010/main" val="1559053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IRF modifié – définition de « montant exclu »</a:t>
            </a:r>
          </a:p>
        </p:txBody>
      </p:sp>
      <p:sp>
        <p:nvSpPr>
          <p:cNvPr id="3" name="Espace réservé du contenu 2"/>
          <p:cNvSpPr>
            <a:spLocks noGrp="1"/>
          </p:cNvSpPr>
          <p:nvPr>
            <p:ph idx="1"/>
          </p:nvPr>
        </p:nvSpPr>
        <p:spPr/>
        <p:txBody>
          <a:bodyPr/>
          <a:lstStyle/>
          <a:p>
            <a:pPr lvl="1"/>
            <a:r>
              <a:rPr lang="fr-CA" sz="2600" dirty="0">
                <a:solidFill>
                  <a:schemeClr val="tx1"/>
                </a:solidFill>
              </a:rPr>
              <a:t>Ajouts clés – « montant exclu »</a:t>
            </a:r>
          </a:p>
          <a:p>
            <a:pPr lvl="1"/>
            <a:r>
              <a:rPr lang="fr-CA" sz="2600" dirty="0">
                <a:solidFill>
                  <a:schemeClr val="tx1"/>
                </a:solidFill>
              </a:rPr>
              <a:t>S’applique généralement selon l’âge du particulier déterminé.</a:t>
            </a:r>
          </a:p>
          <a:p>
            <a:pPr lvl="2"/>
            <a:r>
              <a:rPr lang="fr-CA" sz="2400" dirty="0">
                <a:solidFill>
                  <a:schemeClr val="tx1"/>
                </a:solidFill>
              </a:rPr>
              <a:t>Revenu </a:t>
            </a:r>
            <a:r>
              <a:rPr lang="fr-CA" sz="2400" u="sng" dirty="0">
                <a:solidFill>
                  <a:schemeClr val="tx1"/>
                </a:solidFill>
              </a:rPr>
              <a:t>ne</a:t>
            </a:r>
            <a:r>
              <a:rPr lang="fr-CA" sz="2400" dirty="0">
                <a:solidFill>
                  <a:schemeClr val="tx1"/>
                </a:solidFill>
              </a:rPr>
              <a:t> provenant </a:t>
            </a:r>
            <a:r>
              <a:rPr lang="fr-CA" sz="2400" u="sng" dirty="0">
                <a:solidFill>
                  <a:schemeClr val="tx1"/>
                </a:solidFill>
              </a:rPr>
              <a:t>pas</a:t>
            </a:r>
            <a:r>
              <a:rPr lang="fr-CA" sz="2400" dirty="0">
                <a:solidFill>
                  <a:schemeClr val="tx1"/>
                </a:solidFill>
              </a:rPr>
              <a:t>, directement ou indirectement, d’une « entreprise liée » (plus de 18 ans);</a:t>
            </a:r>
          </a:p>
          <a:p>
            <a:pPr lvl="2"/>
            <a:r>
              <a:rPr lang="fr-CA" sz="2400" dirty="0">
                <a:solidFill>
                  <a:schemeClr val="tx1"/>
                </a:solidFill>
              </a:rPr>
              <a:t>Revenu provenant, directement ou indirectement, d’une « entreprise exclue » (plus de 18 ans);</a:t>
            </a:r>
          </a:p>
          <a:p>
            <a:pPr lvl="2"/>
            <a:r>
              <a:rPr lang="fr-CA" sz="2400" dirty="0">
                <a:solidFill>
                  <a:schemeClr val="tx1"/>
                </a:solidFill>
              </a:rPr>
              <a:t>Le revenu est un « rendement exonéré » (entre 18 et 24 ans);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20</a:t>
            </a:fld>
            <a:endParaRPr lang="en-US" altLang="en-US"/>
          </a:p>
        </p:txBody>
      </p:sp>
    </p:spTree>
    <p:extLst>
      <p:ext uri="{BB962C8B-B14F-4D97-AF65-F5344CB8AC3E}">
        <p14:creationId xmlns:p14="http://schemas.microsoft.com/office/powerpoint/2010/main" val="1817789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IRF modifié – définition de « montant exclu »</a:t>
            </a:r>
            <a:endParaRPr lang="fr-CA" dirty="0"/>
          </a:p>
        </p:txBody>
      </p:sp>
      <p:sp>
        <p:nvSpPr>
          <p:cNvPr id="3" name="Espace réservé du contenu 2"/>
          <p:cNvSpPr>
            <a:spLocks noGrp="1"/>
          </p:cNvSpPr>
          <p:nvPr>
            <p:ph idx="1"/>
          </p:nvPr>
        </p:nvSpPr>
        <p:spPr/>
        <p:txBody>
          <a:bodyPr/>
          <a:lstStyle/>
          <a:p>
            <a:pPr marL="342900" lvl="2" indent="-342900"/>
            <a:r>
              <a:rPr lang="fr-CA" sz="2400" dirty="0">
                <a:solidFill>
                  <a:schemeClr val="tx1"/>
                </a:solidFill>
              </a:rPr>
              <a:t>Le revenu est un « rendement raisonnable » sur des contributions de « capital indépendant » (entre 18 et 24 ans).</a:t>
            </a:r>
          </a:p>
          <a:p>
            <a:pPr marL="0" indent="0">
              <a:buNone/>
            </a:pP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21</a:t>
            </a:fld>
            <a:endParaRPr lang="en-US" altLang="en-US"/>
          </a:p>
        </p:txBody>
      </p:sp>
    </p:spTree>
    <p:extLst>
      <p:ext uri="{BB962C8B-B14F-4D97-AF65-F5344CB8AC3E}">
        <p14:creationId xmlns:p14="http://schemas.microsoft.com/office/powerpoint/2010/main" val="3881513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IRF modifié – définition de « montant exclu »</a:t>
            </a:r>
            <a:endParaRPr lang="fr-CA" dirty="0"/>
          </a:p>
        </p:txBody>
      </p:sp>
      <p:sp>
        <p:nvSpPr>
          <p:cNvPr id="3" name="Espace réservé du contenu 2"/>
          <p:cNvSpPr>
            <a:spLocks noGrp="1"/>
          </p:cNvSpPr>
          <p:nvPr>
            <p:ph idx="1"/>
          </p:nvPr>
        </p:nvSpPr>
        <p:spPr/>
        <p:txBody>
          <a:bodyPr/>
          <a:lstStyle/>
          <a:p>
            <a:pPr lvl="1"/>
            <a:r>
              <a:rPr lang="fr-CA" sz="2600" dirty="0">
                <a:solidFill>
                  <a:schemeClr val="tx1"/>
                </a:solidFill>
              </a:rPr>
              <a:t>Ajouts clés – « montant exclu »</a:t>
            </a:r>
            <a:endParaRPr lang="en-CA" sz="2600" dirty="0">
              <a:solidFill>
                <a:schemeClr val="tx1"/>
              </a:solidFill>
            </a:endParaRPr>
          </a:p>
          <a:p>
            <a:pPr lvl="2"/>
            <a:r>
              <a:rPr lang="fr-FR" sz="2400" dirty="0">
                <a:solidFill>
                  <a:schemeClr val="tx1"/>
                </a:solidFill>
              </a:rPr>
              <a:t>Revenu ou gain en capital imposable sur des « actions exclues » (plus de 24 ans);</a:t>
            </a:r>
          </a:p>
          <a:p>
            <a:pPr lvl="2"/>
            <a:r>
              <a:rPr lang="fr-FR" sz="2400" dirty="0">
                <a:solidFill>
                  <a:schemeClr val="tx1"/>
                </a:solidFill>
              </a:rPr>
              <a:t>Revenu qui est un « rendement raisonnable » (plus de 24 ans); </a:t>
            </a:r>
          </a:p>
          <a:p>
            <a:pPr lvl="2"/>
            <a:r>
              <a:rPr lang="fr-FR" sz="2400" dirty="0">
                <a:solidFill>
                  <a:schemeClr val="tx1"/>
                </a:solidFill>
              </a:rPr>
              <a:t>Règle spéciale pour le particulier déterminé dont l’époux ou le conjoint de fait a plus de 64 ans (alinéa 120.4(1.1)c));</a:t>
            </a:r>
          </a:p>
          <a:p>
            <a:pPr lvl="2"/>
            <a:r>
              <a:rPr lang="fr-FR" sz="2400" dirty="0">
                <a:solidFill>
                  <a:schemeClr val="tx1"/>
                </a:solidFill>
              </a:rPr>
              <a:t>Gain en capital imposable sur une « action admissible de petite entreprise » et un « bien agricole ou de pêche admissible ».</a:t>
            </a:r>
          </a:p>
          <a:p>
            <a:pPr marL="0" indent="0">
              <a:buNone/>
            </a:pP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22</a:t>
            </a:fld>
            <a:endParaRPr lang="en-US" altLang="en-US"/>
          </a:p>
        </p:txBody>
      </p:sp>
    </p:spTree>
    <p:extLst>
      <p:ext uri="{BB962C8B-B14F-4D97-AF65-F5344CB8AC3E}">
        <p14:creationId xmlns:p14="http://schemas.microsoft.com/office/powerpoint/2010/main" val="44853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IRF modifié – définition de « montant exclu »</a:t>
            </a:r>
            <a:endParaRPr lang="fr-CA" dirty="0"/>
          </a:p>
        </p:txBody>
      </p:sp>
      <p:sp>
        <p:nvSpPr>
          <p:cNvPr id="3" name="Espace réservé du contenu 2"/>
          <p:cNvSpPr>
            <a:spLocks noGrp="1"/>
          </p:cNvSpPr>
          <p:nvPr>
            <p:ph idx="1"/>
          </p:nvPr>
        </p:nvSpPr>
        <p:spPr/>
        <p:txBody>
          <a:bodyPr/>
          <a:lstStyle/>
          <a:p>
            <a:pPr lvl="1"/>
            <a:r>
              <a:rPr lang="fr-CA" sz="2600" u="sng" dirty="0">
                <a:solidFill>
                  <a:schemeClr val="tx1"/>
                </a:solidFill>
              </a:rPr>
              <a:t>Autres ajouts :</a:t>
            </a:r>
            <a:endParaRPr lang="fr-CA" sz="2600" dirty="0">
              <a:solidFill>
                <a:schemeClr val="tx1"/>
              </a:solidFill>
            </a:endParaRPr>
          </a:p>
          <a:p>
            <a:pPr lvl="2"/>
            <a:r>
              <a:rPr lang="fr-CA" sz="2400" dirty="0">
                <a:solidFill>
                  <a:schemeClr val="tx1"/>
                </a:solidFill>
              </a:rPr>
              <a:t>Revenu ou gain en capital imposable sur un bien acquis en raison de l’échec du mariage ou de l’union de fait;</a:t>
            </a:r>
          </a:p>
          <a:p>
            <a:pPr lvl="2"/>
            <a:r>
              <a:rPr lang="fr-CA" sz="2400" dirty="0">
                <a:solidFill>
                  <a:schemeClr val="tx1"/>
                </a:solidFill>
              </a:rPr>
              <a:t>Gain en capital imposable au décès;</a:t>
            </a:r>
          </a:p>
          <a:p>
            <a:pPr lvl="2"/>
            <a:r>
              <a:rPr lang="fr-CA" sz="2400" dirty="0">
                <a:solidFill>
                  <a:schemeClr val="tx1"/>
                </a:solidFill>
              </a:rPr>
              <a:t>Revenu ou gain en capital imposable sur un bien hérité. </a:t>
            </a:r>
          </a:p>
          <a:p>
            <a:pPr lvl="3"/>
            <a:r>
              <a:rPr lang="fr-CA" sz="2400" dirty="0">
                <a:solidFill>
                  <a:schemeClr val="tx1"/>
                </a:solidFill>
              </a:rPr>
              <a:t>Ancienne règle applicable à un particulier déterminé adulte jusqu’à 24 ans.</a:t>
            </a:r>
          </a:p>
          <a:p>
            <a:pPr marL="901700" lvl="3" indent="0">
              <a:buNone/>
            </a:pPr>
            <a:endParaRPr lang="fr-CA" sz="1200" dirty="0">
              <a:solidFill>
                <a:schemeClr val="tx1"/>
              </a:solidFill>
            </a:endParaRPr>
          </a:p>
          <a:p>
            <a:pPr marL="901700" lvl="3" indent="0">
              <a:buNone/>
            </a:pPr>
            <a:r>
              <a:rPr lang="fr-CA" sz="1200" dirty="0">
                <a:solidFill>
                  <a:schemeClr val="tx1"/>
                </a:solidFill>
              </a:rPr>
              <a:t>Pour une discussion détaillée des autres ajouts à la définition de « montant exclu », veuillez vous référer au matériel fourni dans la cadre de la formation.</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23</a:t>
            </a:fld>
            <a:endParaRPr lang="en-US" altLang="en-US" dirty="0"/>
          </a:p>
        </p:txBody>
      </p:sp>
    </p:spTree>
    <p:extLst>
      <p:ext uri="{BB962C8B-B14F-4D97-AF65-F5344CB8AC3E}">
        <p14:creationId xmlns:p14="http://schemas.microsoft.com/office/powerpoint/2010/main" val="31311665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IRF modifié – définition de « montant exclu »</a:t>
            </a:r>
            <a:endParaRPr lang="fr-CA" dirty="0"/>
          </a:p>
        </p:txBody>
      </p:sp>
      <p:sp>
        <p:nvSpPr>
          <p:cNvPr id="3" name="Espace réservé du contenu 2"/>
          <p:cNvSpPr>
            <a:spLocks noGrp="1"/>
          </p:cNvSpPr>
          <p:nvPr>
            <p:ph idx="1"/>
          </p:nvPr>
        </p:nvSpPr>
        <p:spPr/>
        <p:txBody>
          <a:bodyPr/>
          <a:lstStyle/>
          <a:p>
            <a:pPr lvl="1"/>
            <a:r>
              <a:rPr lang="fr-CA" sz="2600" dirty="0">
                <a:solidFill>
                  <a:schemeClr val="tx1"/>
                </a:solidFill>
              </a:rPr>
              <a:t>Références à un montant tiré, « directement ou indirectement », d’une entreprise.</a:t>
            </a:r>
          </a:p>
          <a:p>
            <a:pPr lvl="2"/>
            <a:r>
              <a:rPr lang="fr-CA" sz="2400" dirty="0">
                <a:solidFill>
                  <a:schemeClr val="tx1"/>
                </a:solidFill>
              </a:rPr>
              <a:t>Définition élargie à l’alinéa 120.4(1.1)d).</a:t>
            </a:r>
          </a:p>
          <a:p>
            <a:pPr lvl="2"/>
            <a:r>
              <a:rPr lang="fr-CA" sz="2400" dirty="0">
                <a:solidFill>
                  <a:schemeClr val="tx1"/>
                </a:solidFill>
              </a:rPr>
              <a:t>Exemple: un dividende provient, directement ou indirectement, d’une entreprise.</a:t>
            </a:r>
            <a:endParaRPr lang="en-CA" sz="2400" dirty="0">
              <a:solidFill>
                <a:schemeClr val="tx1"/>
              </a:solidFill>
            </a:endParaRP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24</a:t>
            </a:fld>
            <a:endParaRPr lang="en-US" altLang="en-US"/>
          </a:p>
        </p:txBody>
      </p:sp>
    </p:spTree>
    <p:extLst>
      <p:ext uri="{BB962C8B-B14F-4D97-AF65-F5344CB8AC3E}">
        <p14:creationId xmlns:p14="http://schemas.microsoft.com/office/powerpoint/2010/main" val="1019472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IRF modifié – définition de « montant exclu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Commentaires généraux</a:t>
            </a:r>
          </a:p>
          <a:p>
            <a:r>
              <a:rPr lang="fr-CA" sz="2400" dirty="0">
                <a:solidFill>
                  <a:schemeClr val="tx1"/>
                </a:solidFill>
              </a:rPr>
              <a:t>Les ajouts aux montants exclus visent à simplifier l’application des règles de l’IRF.</a:t>
            </a:r>
          </a:p>
          <a:p>
            <a:r>
              <a:rPr lang="fr-CA" sz="2400" dirty="0">
                <a:solidFill>
                  <a:schemeClr val="tx1"/>
                </a:solidFill>
              </a:rPr>
              <a:t>Agissent comme un substitut pour des situations simples qui satisferaient autrement au critère du rendement raisonnable et qui ne soulèveraient pas de préoccupations en terme de politique fiscale. </a:t>
            </a:r>
          </a:p>
          <a:p>
            <a:r>
              <a:rPr lang="fr-CA" sz="2400" dirty="0">
                <a:solidFill>
                  <a:schemeClr val="tx1"/>
                </a:solidFill>
              </a:rPr>
              <a:t>Pas destinés à s’appliquer dans toutes les situations.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25</a:t>
            </a:fld>
            <a:endParaRPr lang="en-US" altLang="en-US"/>
          </a:p>
        </p:txBody>
      </p:sp>
    </p:spTree>
    <p:extLst>
      <p:ext uri="{BB962C8B-B14F-4D97-AF65-F5344CB8AC3E}">
        <p14:creationId xmlns:p14="http://schemas.microsoft.com/office/powerpoint/2010/main" val="17610001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pas d’« entreprise liée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Survol :</a:t>
            </a:r>
          </a:p>
          <a:p>
            <a:r>
              <a:rPr lang="fr-CA" sz="2400" dirty="0">
                <a:solidFill>
                  <a:schemeClr val="tx1"/>
                </a:solidFill>
              </a:rPr>
              <a:t>Un montant exclu comprend un revenu </a:t>
            </a:r>
            <a:r>
              <a:rPr lang="fr-CA" sz="2400" u="sng" dirty="0">
                <a:solidFill>
                  <a:schemeClr val="tx1"/>
                </a:solidFill>
              </a:rPr>
              <a:t>ne</a:t>
            </a:r>
            <a:r>
              <a:rPr lang="fr-CA" sz="2400" dirty="0">
                <a:solidFill>
                  <a:schemeClr val="tx1"/>
                </a:solidFill>
              </a:rPr>
              <a:t> provenant </a:t>
            </a:r>
            <a:r>
              <a:rPr lang="fr-CA" sz="2400" u="sng" dirty="0">
                <a:solidFill>
                  <a:schemeClr val="tx1"/>
                </a:solidFill>
              </a:rPr>
              <a:t>pas</a:t>
            </a:r>
            <a:r>
              <a:rPr lang="fr-CA" sz="2400" dirty="0">
                <a:solidFill>
                  <a:schemeClr val="tx1"/>
                </a:solidFill>
              </a:rPr>
              <a:t> d’une entreprise liée;</a:t>
            </a:r>
            <a:endParaRPr lang="fr-CA" sz="2400" u="sng" dirty="0">
              <a:solidFill>
                <a:schemeClr val="tx1"/>
              </a:solidFill>
            </a:endParaRPr>
          </a:p>
          <a:p>
            <a:r>
              <a:rPr lang="fr-CA" sz="2400" dirty="0">
                <a:solidFill>
                  <a:schemeClr val="tx1"/>
                </a:solidFill>
              </a:rPr>
              <a:t>Pas assujetti à l’IRF;</a:t>
            </a:r>
          </a:p>
          <a:p>
            <a:r>
              <a:rPr lang="fr-CA" sz="2400" dirty="0">
                <a:solidFill>
                  <a:schemeClr val="tx1"/>
                </a:solidFill>
              </a:rPr>
              <a:t>Applicable lorsque le particulier déterminé est âgé de 18 ans et plus;</a:t>
            </a:r>
          </a:p>
          <a:p>
            <a:r>
              <a:rPr lang="fr-CA" sz="2400" dirty="0">
                <a:solidFill>
                  <a:schemeClr val="tx1"/>
                </a:solidFill>
              </a:rPr>
              <a:t>Agit comme l’exclusion de base pour les particuliers déterminés adultes (i.e. le revenu fractionné ne comprend pas tous les dividendes de sociétés privées, seuls ceux provenant d’une entreprise liée);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26</a:t>
            </a:fld>
            <a:endParaRPr lang="en-US" altLang="en-US" dirty="0"/>
          </a:p>
        </p:txBody>
      </p:sp>
    </p:spTree>
    <p:extLst>
      <p:ext uri="{BB962C8B-B14F-4D97-AF65-F5344CB8AC3E}">
        <p14:creationId xmlns:p14="http://schemas.microsoft.com/office/powerpoint/2010/main" val="31756893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pas d’« entreprise liée »</a:t>
            </a:r>
            <a:endParaRPr lang="fr-CA" dirty="0"/>
          </a:p>
        </p:txBody>
      </p:sp>
      <p:sp>
        <p:nvSpPr>
          <p:cNvPr id="3" name="Espace réservé du contenu 2"/>
          <p:cNvSpPr>
            <a:spLocks noGrp="1"/>
          </p:cNvSpPr>
          <p:nvPr>
            <p:ph idx="1"/>
          </p:nvPr>
        </p:nvSpPr>
        <p:spPr/>
        <p:txBody>
          <a:bodyPr/>
          <a:lstStyle/>
          <a:p>
            <a:r>
              <a:rPr lang="fr-CA" sz="2400" dirty="0">
                <a:solidFill>
                  <a:schemeClr val="tx1"/>
                </a:solidFill>
              </a:rPr>
              <a:t>Ne sera généralement pas disponible dans le cas d’entreprises ou de sociétés familiales;</a:t>
            </a:r>
          </a:p>
          <a:p>
            <a:r>
              <a:rPr lang="fr-CA" sz="2400" dirty="0">
                <a:solidFill>
                  <a:schemeClr val="tx1"/>
                </a:solidFill>
              </a:rPr>
              <a:t>Dans de tels cas, doivent généralement se qualifier à d’autres catégories de montants exclus.</a:t>
            </a:r>
          </a:p>
          <a:p>
            <a:pPr marL="0" indent="0">
              <a:buNone/>
            </a:pP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27</a:t>
            </a:fld>
            <a:endParaRPr lang="en-US" altLang="en-US"/>
          </a:p>
        </p:txBody>
      </p:sp>
      <p:sp>
        <p:nvSpPr>
          <p:cNvPr id="5" name="ZoneTexte 4"/>
          <p:cNvSpPr txBox="1"/>
          <p:nvPr/>
        </p:nvSpPr>
        <p:spPr>
          <a:xfrm>
            <a:off x="457200" y="5380173"/>
            <a:ext cx="7917713" cy="1169551"/>
          </a:xfrm>
          <a:prstGeom prst="rect">
            <a:avLst/>
          </a:prstGeom>
          <a:noFill/>
        </p:spPr>
        <p:txBody>
          <a:bodyPr wrap="square" rtlCol="0">
            <a:spAutoFit/>
          </a:bodyPr>
          <a:lstStyle/>
          <a:p>
            <a:r>
              <a:rPr lang="fr-CA" sz="1200" dirty="0"/>
              <a:t>Note: le concept d’ « entreprise liée » s’applique également à des sociétés de personnes et à des fiducies à l’égard des tout particulier déterminé</a:t>
            </a:r>
            <a:r>
              <a:rPr lang="en-CA" sz="1600" dirty="0"/>
              <a:t>. </a:t>
            </a:r>
            <a:r>
              <a:rPr lang="fr-CA" sz="1200" dirty="0"/>
              <a:t>Pour une discussion détaillée des définitions d’« entreprise liée » et de « revenu fractionné », veuillez vous référer au matériel fourni dans la cadre de la formation.</a:t>
            </a:r>
          </a:p>
          <a:p>
            <a:endParaRPr lang="en-CA" sz="1200" dirty="0"/>
          </a:p>
          <a:p>
            <a:endParaRPr lang="fr-CA" dirty="0">
              <a:latin typeface="Century Gothic" panose="020B0502020202020204" pitchFamily="34" charset="0"/>
            </a:endParaRPr>
          </a:p>
        </p:txBody>
      </p:sp>
    </p:spTree>
    <p:extLst>
      <p:ext uri="{BB962C8B-B14F-4D97-AF65-F5344CB8AC3E}">
        <p14:creationId xmlns:p14="http://schemas.microsoft.com/office/powerpoint/2010/main" val="601712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pas d’« entreprise liée »</a:t>
            </a:r>
            <a:endParaRPr lang="fr-CA" dirty="0"/>
          </a:p>
        </p:txBody>
      </p:sp>
      <p:sp>
        <p:nvSpPr>
          <p:cNvPr id="3" name="Espace réservé du contenu 2"/>
          <p:cNvSpPr>
            <a:spLocks noGrp="1"/>
          </p:cNvSpPr>
          <p:nvPr>
            <p:ph idx="1"/>
          </p:nvPr>
        </p:nvSpPr>
        <p:spPr/>
        <p:txBody>
          <a:bodyPr/>
          <a:lstStyle/>
          <a:p>
            <a:pPr marL="0" lvl="0" indent="0">
              <a:buNone/>
            </a:pPr>
            <a:r>
              <a:rPr lang="fr-CA" dirty="0">
                <a:solidFill>
                  <a:prstClr val="black"/>
                </a:solidFill>
              </a:rPr>
              <a:t>Définition d’entreprise liée </a:t>
            </a:r>
          </a:p>
          <a:p>
            <a:pPr lvl="1"/>
            <a:r>
              <a:rPr lang="fr-CA" sz="2800" dirty="0">
                <a:solidFill>
                  <a:prstClr val="black"/>
                </a:solidFill>
              </a:rPr>
              <a:t>Conditions au paragraphe 120.4(1): </a:t>
            </a:r>
          </a:p>
          <a:p>
            <a:pPr lvl="2"/>
            <a:r>
              <a:rPr lang="fr-CA" sz="2800" dirty="0">
                <a:solidFill>
                  <a:prstClr val="black"/>
                </a:solidFill>
              </a:rPr>
              <a:t>« entreprise »;</a:t>
            </a:r>
          </a:p>
          <a:p>
            <a:pPr lvl="2"/>
            <a:r>
              <a:rPr lang="fr-CA" sz="2800" dirty="0">
                <a:solidFill>
                  <a:prstClr val="black"/>
                </a:solidFill>
              </a:rPr>
              <a:t>« particulier source »;</a:t>
            </a:r>
          </a:p>
          <a:p>
            <a:pPr lvl="2"/>
            <a:r>
              <a:rPr lang="fr-CA" sz="2800" dirty="0">
                <a:solidFill>
                  <a:prstClr val="black"/>
                </a:solidFill>
              </a:rPr>
              <a:t>Le particulier source satisfait au critère de </a:t>
            </a:r>
            <a:r>
              <a:rPr lang="fr-CA" sz="2800" u="sng" dirty="0">
                <a:solidFill>
                  <a:prstClr val="black"/>
                </a:solidFill>
              </a:rPr>
              <a:t>participation</a:t>
            </a:r>
            <a:r>
              <a:rPr lang="fr-CA" sz="2800" dirty="0">
                <a:solidFill>
                  <a:prstClr val="black"/>
                </a:solidFill>
              </a:rPr>
              <a:t> ou de </a:t>
            </a:r>
            <a:r>
              <a:rPr lang="fr-CA" sz="2800" u="sng" dirty="0">
                <a:solidFill>
                  <a:prstClr val="black"/>
                </a:solidFill>
              </a:rPr>
              <a:t>détention</a:t>
            </a:r>
            <a:r>
              <a:rPr lang="fr-CA" sz="2800" dirty="0">
                <a:solidFill>
                  <a:prstClr val="black"/>
                </a:solidFill>
              </a:rPr>
              <a:t>.</a:t>
            </a: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28</a:t>
            </a:fld>
            <a:endParaRPr lang="en-US" altLang="en-US"/>
          </a:p>
        </p:txBody>
      </p:sp>
    </p:spTree>
    <p:extLst>
      <p:ext uri="{BB962C8B-B14F-4D97-AF65-F5344CB8AC3E}">
        <p14:creationId xmlns:p14="http://schemas.microsoft.com/office/powerpoint/2010/main" val="21682777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pas d’« entreprise liée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Définition d’entreprise liée</a:t>
            </a:r>
          </a:p>
          <a:p>
            <a:r>
              <a:rPr lang="fr-CA" dirty="0">
                <a:solidFill>
                  <a:schemeClr val="tx1"/>
                </a:solidFill>
              </a:rPr>
              <a:t>Nécessité d’avoir une entreprise</a:t>
            </a:r>
          </a:p>
          <a:p>
            <a:pPr lvl="1"/>
            <a:r>
              <a:rPr lang="fr-CA" dirty="0">
                <a:solidFill>
                  <a:schemeClr val="tx1"/>
                </a:solidFill>
              </a:rPr>
              <a:t>Définition élargie d’entreprise au paragraphe 248(1) :</a:t>
            </a:r>
          </a:p>
          <a:p>
            <a:pPr lvl="2"/>
            <a:r>
              <a:rPr lang="fr-CA" dirty="0">
                <a:solidFill>
                  <a:schemeClr val="tx1"/>
                </a:solidFill>
              </a:rPr>
              <a:t>Comprend les activités de quelque genre que ce soit;</a:t>
            </a:r>
          </a:p>
          <a:p>
            <a:pPr lvl="2"/>
            <a:r>
              <a:rPr lang="fr-CA" dirty="0">
                <a:solidFill>
                  <a:schemeClr val="tx1"/>
                </a:solidFill>
              </a:rPr>
              <a:t>Comprend les projets comportant un risque ou les affaires de caractère commercial;</a:t>
            </a:r>
          </a:p>
          <a:p>
            <a:pPr lvl="1"/>
            <a:r>
              <a:rPr lang="fr-CA" dirty="0">
                <a:solidFill>
                  <a:schemeClr val="tx1"/>
                </a:solidFill>
              </a:rPr>
              <a:t>Définition en vertu de la common law</a:t>
            </a:r>
          </a:p>
          <a:p>
            <a:pPr lvl="2"/>
            <a:r>
              <a:rPr lang="fr-CA" dirty="0">
                <a:solidFill>
                  <a:schemeClr val="tx1"/>
                </a:solidFill>
              </a:rPr>
              <a:t>En général, toute activité commerciale exploitée par une société devrait être une entreprise.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29</a:t>
            </a:fld>
            <a:endParaRPr lang="en-US" altLang="en-US"/>
          </a:p>
        </p:txBody>
      </p:sp>
    </p:spTree>
    <p:extLst>
      <p:ext uri="{BB962C8B-B14F-4D97-AF65-F5344CB8AC3E}">
        <p14:creationId xmlns:p14="http://schemas.microsoft.com/office/powerpoint/2010/main" val="824890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a:solidFill>
                  <a:schemeClr val="tx1"/>
                </a:solidFill>
              </a:rPr>
              <a:t>Avertissement</a:t>
            </a:r>
          </a:p>
        </p:txBody>
      </p:sp>
      <p:sp>
        <p:nvSpPr>
          <p:cNvPr id="3" name="Content Placeholder 2"/>
          <p:cNvSpPr>
            <a:spLocks noGrp="1"/>
          </p:cNvSpPr>
          <p:nvPr>
            <p:ph idx="1"/>
          </p:nvPr>
        </p:nvSpPr>
        <p:spPr/>
        <p:txBody>
          <a:bodyPr/>
          <a:lstStyle/>
          <a:p>
            <a:pPr marL="0" indent="0">
              <a:buClr>
                <a:srgbClr val="064163"/>
              </a:buClr>
              <a:buNone/>
            </a:pPr>
            <a:r>
              <a:rPr lang="fr-FR" dirty="0">
                <a:solidFill>
                  <a:schemeClr val="tx1"/>
                </a:solidFill>
              </a:rPr>
              <a:t>Le contenu de la présentation est offert à des fins d’information seulement et ne devrait pas être considéré comme offrant des conseils en fiscalité. Toute modification apportée à la loi ou toute décision pertinente du tribunal rendue après la date de publication n’aura pas été prise en compte dans la préparation de la présentation, à moins d’avis contraire. </a:t>
            </a:r>
          </a:p>
          <a:p>
            <a:pPr marL="0" indent="0">
              <a:buClr>
                <a:srgbClr val="064163"/>
              </a:buClr>
              <a:buNone/>
            </a:pPr>
            <a:endParaRPr lang="en-CA" sz="2000" dirty="0"/>
          </a:p>
        </p:txBody>
      </p:sp>
      <p:sp>
        <p:nvSpPr>
          <p:cNvPr id="4" name="Slide Number Placeholder 3"/>
          <p:cNvSpPr>
            <a:spLocks noGrp="1"/>
          </p:cNvSpPr>
          <p:nvPr>
            <p:ph type="sldNum" sz="quarter" idx="10"/>
          </p:nvPr>
        </p:nvSpPr>
        <p:spPr/>
        <p:txBody>
          <a:bodyPr/>
          <a:lstStyle/>
          <a:p>
            <a:fld id="{78075564-AF6E-40FC-905A-F6C5E8D29614}" type="slidenum">
              <a:rPr lang="en-US" altLang="en-US" smtClean="0"/>
              <a:pPr/>
              <a:t>3</a:t>
            </a:fld>
            <a:endParaRPr lang="en-US" altLang="en-US" dirty="0"/>
          </a:p>
        </p:txBody>
      </p:sp>
    </p:spTree>
    <p:extLst>
      <p:ext uri="{BB962C8B-B14F-4D97-AF65-F5344CB8AC3E}">
        <p14:creationId xmlns:p14="http://schemas.microsoft.com/office/powerpoint/2010/main" val="35124333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pas d’« entreprise liée »</a:t>
            </a:r>
            <a:endParaRPr lang="fr-CA" dirty="0"/>
          </a:p>
        </p:txBody>
      </p:sp>
      <p:sp>
        <p:nvSpPr>
          <p:cNvPr id="3" name="Espace réservé du contenu 2"/>
          <p:cNvSpPr>
            <a:spLocks noGrp="1"/>
          </p:cNvSpPr>
          <p:nvPr>
            <p:ph idx="1"/>
          </p:nvPr>
        </p:nvSpPr>
        <p:spPr/>
        <p:txBody>
          <a:bodyPr/>
          <a:lstStyle/>
          <a:p>
            <a:pPr marL="0" lvl="2" indent="0">
              <a:buNone/>
            </a:pPr>
            <a:r>
              <a:rPr lang="fr-CA" sz="2600" dirty="0">
                <a:solidFill>
                  <a:schemeClr val="tx1"/>
                </a:solidFill>
              </a:rPr>
              <a:t>Définition d’entreprise liée</a:t>
            </a:r>
          </a:p>
          <a:p>
            <a:pPr marL="914400" lvl="2" indent="0">
              <a:buNone/>
            </a:pPr>
            <a:endParaRPr lang="fr-CA" dirty="0">
              <a:solidFill>
                <a:schemeClr val="tx1"/>
              </a:solidFill>
            </a:endParaRPr>
          </a:p>
          <a:p>
            <a:pPr lvl="2"/>
            <a:r>
              <a:rPr lang="fr-CA" dirty="0">
                <a:solidFill>
                  <a:schemeClr val="tx1"/>
                </a:solidFill>
              </a:rPr>
              <a:t>Mais cette détermination doit être faite à la lumière des faits et circonstances de chaque cas.</a:t>
            </a:r>
          </a:p>
          <a:p>
            <a:pPr lvl="2"/>
            <a:r>
              <a:rPr lang="fr-CA" dirty="0">
                <a:solidFill>
                  <a:schemeClr val="tx1"/>
                </a:solidFill>
              </a:rPr>
              <a:t>Table ronde de l’ARC 2018 de STEP Canada, Q. 7 &amp; Table ronde fédérale 2018 de l’APFF, Q. 9.</a:t>
            </a:r>
          </a:p>
          <a:p>
            <a:pPr lvl="3"/>
            <a:r>
              <a:rPr lang="fr-CA" sz="2200" dirty="0">
                <a:solidFill>
                  <a:schemeClr val="tx1"/>
                </a:solidFill>
              </a:rPr>
              <a:t>Possible qu’une société puisse ne pas exploiter une entreprise (et de ce fait n’a pas de revenu d’entreprise).</a:t>
            </a:r>
          </a:p>
          <a:p>
            <a:pPr lvl="3"/>
            <a:r>
              <a:rPr lang="fr-CA" sz="2200" dirty="0">
                <a:solidFill>
                  <a:schemeClr val="tx1"/>
                </a:solidFill>
              </a:rPr>
              <a:t>S’en remettre à une autre catégorie de montant exclu ?</a:t>
            </a:r>
            <a:endParaRPr lang="fr-CA" dirty="0">
              <a:solidFill>
                <a:schemeClr val="tx1"/>
              </a:solidFill>
            </a:endParaRP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30</a:t>
            </a:fld>
            <a:endParaRPr lang="en-US" altLang="en-US"/>
          </a:p>
        </p:txBody>
      </p:sp>
    </p:spTree>
    <p:extLst>
      <p:ext uri="{BB962C8B-B14F-4D97-AF65-F5344CB8AC3E}">
        <p14:creationId xmlns:p14="http://schemas.microsoft.com/office/powerpoint/2010/main" val="6302016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pas d’« entreprise liée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Définition d’entreprise liée</a:t>
            </a:r>
          </a:p>
          <a:p>
            <a:pPr lvl="1"/>
            <a:r>
              <a:rPr lang="fr-CA" sz="2600" dirty="0">
                <a:solidFill>
                  <a:schemeClr val="tx1"/>
                </a:solidFill>
              </a:rPr>
              <a:t>Besoin d’un « particulier source »</a:t>
            </a:r>
          </a:p>
          <a:p>
            <a:pPr lvl="2"/>
            <a:r>
              <a:rPr lang="fr-CA" sz="2400" dirty="0">
                <a:solidFill>
                  <a:schemeClr val="tx1"/>
                </a:solidFill>
              </a:rPr>
              <a:t>Définition au paragraphe 120.4(1)</a:t>
            </a:r>
          </a:p>
          <a:p>
            <a:pPr lvl="3"/>
            <a:r>
              <a:rPr lang="fr-CA" sz="2200" dirty="0">
                <a:solidFill>
                  <a:schemeClr val="tx1"/>
                </a:solidFill>
              </a:rPr>
              <a:t>particulier (autre qu’une fiducie);</a:t>
            </a:r>
          </a:p>
          <a:p>
            <a:pPr lvl="3"/>
            <a:r>
              <a:rPr lang="fr-CA" sz="2200" dirty="0">
                <a:solidFill>
                  <a:schemeClr val="tx1"/>
                </a:solidFill>
              </a:rPr>
              <a:t>résidant au Canada;</a:t>
            </a:r>
          </a:p>
          <a:p>
            <a:pPr lvl="3"/>
            <a:r>
              <a:rPr lang="fr-CA" sz="2200" dirty="0">
                <a:solidFill>
                  <a:schemeClr val="tx1"/>
                </a:solidFill>
              </a:rPr>
              <a:t>lié au particulier déterminé;</a:t>
            </a:r>
          </a:p>
          <a:p>
            <a:pPr lvl="4"/>
            <a:r>
              <a:rPr lang="fr-CA" sz="2200" dirty="0">
                <a:solidFill>
                  <a:schemeClr val="tx1"/>
                </a:solidFill>
              </a:rPr>
              <a:t>Définition de « lié » – alinéa 251(2)a);</a:t>
            </a:r>
          </a:p>
          <a:p>
            <a:pPr lvl="4"/>
            <a:r>
              <a:rPr lang="fr-CA" sz="2200" dirty="0">
                <a:solidFill>
                  <a:schemeClr val="tx1"/>
                </a:solidFill>
              </a:rPr>
              <a:t>i.e. parent, époux, conjoint de fait, frère/sœur, enfant;</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31</a:t>
            </a:fld>
            <a:endParaRPr lang="en-US" altLang="en-US"/>
          </a:p>
        </p:txBody>
      </p:sp>
    </p:spTree>
    <p:extLst>
      <p:ext uri="{BB962C8B-B14F-4D97-AF65-F5344CB8AC3E}">
        <p14:creationId xmlns:p14="http://schemas.microsoft.com/office/powerpoint/2010/main" val="80042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pas d’« entreprise liée »</a:t>
            </a:r>
            <a:endParaRPr lang="fr-CA" dirty="0"/>
          </a:p>
        </p:txBody>
      </p:sp>
      <p:sp>
        <p:nvSpPr>
          <p:cNvPr id="3" name="Espace réservé du contenu 2"/>
          <p:cNvSpPr>
            <a:spLocks noGrp="1"/>
          </p:cNvSpPr>
          <p:nvPr>
            <p:ph idx="1"/>
          </p:nvPr>
        </p:nvSpPr>
        <p:spPr/>
        <p:txBody>
          <a:bodyPr/>
          <a:lstStyle/>
          <a:p>
            <a:pPr marL="0" lvl="4" indent="0">
              <a:buNone/>
            </a:pPr>
            <a:r>
              <a:rPr lang="fr-CA" sz="2600" dirty="0">
                <a:solidFill>
                  <a:schemeClr val="tx1"/>
                </a:solidFill>
              </a:rPr>
              <a:t>Définition d’entreprise liée</a:t>
            </a:r>
          </a:p>
          <a:p>
            <a:pPr marL="0" lvl="4" indent="0">
              <a:buNone/>
            </a:pPr>
            <a:r>
              <a:rPr lang="fr-CA" sz="2200" dirty="0">
                <a:solidFill>
                  <a:schemeClr val="tx1"/>
                </a:solidFill>
              </a:rPr>
              <a:t>Particulier source</a:t>
            </a:r>
          </a:p>
          <a:p>
            <a:pPr lvl="4"/>
            <a:r>
              <a:rPr lang="fr-CA" sz="2200" dirty="0">
                <a:solidFill>
                  <a:schemeClr val="tx1"/>
                </a:solidFill>
              </a:rPr>
              <a:t>Peut comprendre un particulier lié par adoption (paragraphe 251(6)); </a:t>
            </a:r>
          </a:p>
          <a:p>
            <a:pPr lvl="4"/>
            <a:r>
              <a:rPr lang="fr-CA" sz="2200" dirty="0">
                <a:solidFill>
                  <a:schemeClr val="tx1"/>
                </a:solidFill>
              </a:rPr>
              <a:t>Alinéa 120.4(1.1)e) – époux ou conjoint de fait réputés ne pas être liés s’ils vivent séparés pour cause d’échec du mariage ou de l’union de fait.</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32</a:t>
            </a:fld>
            <a:endParaRPr lang="en-US" altLang="en-US"/>
          </a:p>
        </p:txBody>
      </p:sp>
    </p:spTree>
    <p:extLst>
      <p:ext uri="{BB962C8B-B14F-4D97-AF65-F5344CB8AC3E}">
        <p14:creationId xmlns:p14="http://schemas.microsoft.com/office/powerpoint/2010/main" val="36699253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pas d’« entreprise liée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Définition d’entreprise liée</a:t>
            </a:r>
          </a:p>
          <a:p>
            <a:r>
              <a:rPr lang="fr-CA" dirty="0">
                <a:solidFill>
                  <a:schemeClr val="tx1"/>
                </a:solidFill>
              </a:rPr>
              <a:t>Le particulier source satisfait au critère de </a:t>
            </a:r>
            <a:r>
              <a:rPr lang="fr-CA" u="sng" dirty="0">
                <a:solidFill>
                  <a:schemeClr val="tx1"/>
                </a:solidFill>
              </a:rPr>
              <a:t>participation</a:t>
            </a:r>
            <a:r>
              <a:rPr lang="fr-CA" dirty="0">
                <a:solidFill>
                  <a:schemeClr val="tx1"/>
                </a:solidFill>
              </a:rPr>
              <a:t> ou de </a:t>
            </a:r>
            <a:r>
              <a:rPr lang="fr-CA" u="sng" dirty="0">
                <a:solidFill>
                  <a:schemeClr val="tx1"/>
                </a:solidFill>
              </a:rPr>
              <a:t>détention</a:t>
            </a:r>
          </a:p>
          <a:p>
            <a:pPr lvl="1"/>
            <a:r>
              <a:rPr lang="fr-CA" dirty="0">
                <a:solidFill>
                  <a:schemeClr val="tx1"/>
                </a:solidFill>
              </a:rPr>
              <a:t>Le particulier </a:t>
            </a:r>
            <a:r>
              <a:rPr lang="en-CA" dirty="0">
                <a:solidFill>
                  <a:schemeClr val="tx1"/>
                </a:solidFill>
              </a:rPr>
              <a:t>source </a:t>
            </a:r>
            <a:r>
              <a:rPr lang="fr-CA" dirty="0">
                <a:solidFill>
                  <a:schemeClr val="tx1"/>
                </a:solidFill>
              </a:rPr>
              <a:t>:</a:t>
            </a:r>
          </a:p>
          <a:p>
            <a:pPr lvl="3"/>
            <a:r>
              <a:rPr lang="fr-CA" sz="2200" dirty="0">
                <a:solidFill>
                  <a:schemeClr val="tx1"/>
                </a:solidFill>
              </a:rPr>
              <a:t>Exploite l’entreprise; ou</a:t>
            </a:r>
          </a:p>
          <a:p>
            <a:pPr lvl="3"/>
            <a:r>
              <a:rPr lang="fr-CA" sz="2200" dirty="0">
                <a:solidFill>
                  <a:schemeClr val="tx1"/>
                </a:solidFill>
              </a:rPr>
              <a:t>Participe activement, de façon régulière, aux activités de la société de personnes, société ou fiducie qui exploite l’entreprise; ou  </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33</a:t>
            </a:fld>
            <a:endParaRPr lang="en-US" altLang="en-US"/>
          </a:p>
        </p:txBody>
      </p:sp>
    </p:spTree>
    <p:extLst>
      <p:ext uri="{BB962C8B-B14F-4D97-AF65-F5344CB8AC3E}">
        <p14:creationId xmlns:p14="http://schemas.microsoft.com/office/powerpoint/2010/main" val="4748359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pas d’« entreprise liée »</a:t>
            </a:r>
            <a:endParaRPr lang="fr-CA" dirty="0"/>
          </a:p>
        </p:txBody>
      </p:sp>
      <p:sp>
        <p:nvSpPr>
          <p:cNvPr id="3" name="Espace réservé du contenu 2"/>
          <p:cNvSpPr>
            <a:spLocks noGrp="1"/>
          </p:cNvSpPr>
          <p:nvPr>
            <p:ph idx="1"/>
          </p:nvPr>
        </p:nvSpPr>
        <p:spPr/>
        <p:txBody>
          <a:bodyPr/>
          <a:lstStyle/>
          <a:p>
            <a:pPr marL="0" lvl="3" indent="0">
              <a:buNone/>
            </a:pPr>
            <a:r>
              <a:rPr lang="fr-CA" sz="2600" dirty="0">
                <a:solidFill>
                  <a:schemeClr val="tx1"/>
                </a:solidFill>
              </a:rPr>
              <a:t>Définition d’entreprise liée</a:t>
            </a:r>
          </a:p>
          <a:p>
            <a:pPr lvl="3"/>
            <a:r>
              <a:rPr lang="fr-CA" sz="2200" dirty="0">
                <a:solidFill>
                  <a:schemeClr val="tx1"/>
                </a:solidFill>
              </a:rPr>
              <a:t>A un intérêt dans l’entité qui exploite l’entreprise;</a:t>
            </a:r>
          </a:p>
          <a:p>
            <a:pPr lvl="4"/>
            <a:r>
              <a:rPr lang="fr-CA" sz="2200" dirty="0">
                <a:solidFill>
                  <a:schemeClr val="tx1"/>
                </a:solidFill>
              </a:rPr>
              <a:t>Si l’entité est une société de personnes, une participation directe ou indirecte; ou</a:t>
            </a:r>
          </a:p>
          <a:p>
            <a:pPr lvl="4"/>
            <a:r>
              <a:rPr lang="fr-CA" sz="2200" dirty="0">
                <a:solidFill>
                  <a:schemeClr val="tx1"/>
                </a:solidFill>
              </a:rPr>
              <a:t>Si l’entité est une société, des actions de la société ou des biens dont une partie ou la totalité de la JVM provient, directement ou indirectement, d’actions de la société et que la JVM des actions ou des biens (ou telle partie) qui proviennent de telles actions représente 10 % ou plus de la JVM de toutes les actions émises et en circulation de la société.</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34</a:t>
            </a:fld>
            <a:endParaRPr lang="en-US" altLang="en-US"/>
          </a:p>
        </p:txBody>
      </p:sp>
    </p:spTree>
    <p:extLst>
      <p:ext uri="{BB962C8B-B14F-4D97-AF65-F5344CB8AC3E}">
        <p14:creationId xmlns:p14="http://schemas.microsoft.com/office/powerpoint/2010/main" val="42382669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pas d’« entreprise liée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III : revenu ne provenant pas d’une entreprise liée</a:t>
            </a:r>
          </a:p>
          <a:p>
            <a:pPr marL="0" indent="0">
              <a:buNone/>
            </a:pPr>
            <a:endParaRPr lang="fr-CA" dirty="0">
              <a:solidFill>
                <a:schemeClr val="tx1"/>
              </a:solidFill>
            </a:endParaRPr>
          </a:p>
          <a:p>
            <a:pPr marL="0" indent="0">
              <a:buNone/>
            </a:pPr>
            <a:r>
              <a:rPr lang="fr-CA" dirty="0">
                <a:solidFill>
                  <a:schemeClr val="tx1"/>
                </a:solidFill>
              </a:rPr>
              <a:t>Faits :</a:t>
            </a:r>
          </a:p>
          <a:p>
            <a:r>
              <a:rPr lang="fr-CA" sz="2400" dirty="0">
                <a:solidFill>
                  <a:schemeClr val="tx1"/>
                </a:solidFill>
              </a:rPr>
              <a:t>A </a:t>
            </a:r>
            <a:r>
              <a:rPr lang="fr-CA" sz="2400" dirty="0" err="1">
                <a:solidFill>
                  <a:schemeClr val="tx1"/>
                </a:solidFill>
              </a:rPr>
              <a:t>a</a:t>
            </a:r>
            <a:r>
              <a:rPr lang="fr-CA" sz="2400" dirty="0">
                <a:solidFill>
                  <a:schemeClr val="tx1"/>
                </a:solidFill>
              </a:rPr>
              <a:t> 40 ans, réside au Canada et est l’actionnaire majoritaire d’Opco;</a:t>
            </a:r>
          </a:p>
          <a:p>
            <a:r>
              <a:rPr lang="fr-CA" sz="2400" dirty="0">
                <a:solidFill>
                  <a:schemeClr val="tx1"/>
                </a:solidFill>
              </a:rPr>
              <a:t>Opco est une SPCC et une « </a:t>
            </a:r>
            <a:r>
              <a:rPr lang="fr-CA" sz="2400" i="1" dirty="0">
                <a:solidFill>
                  <a:schemeClr val="tx1"/>
                </a:solidFill>
              </a:rPr>
              <a:t>start-up</a:t>
            </a:r>
            <a:r>
              <a:rPr lang="fr-CA" sz="2400" dirty="0">
                <a:solidFill>
                  <a:schemeClr val="tx1"/>
                </a:solidFill>
              </a:rPr>
              <a:t> » développant des logiciels de jeux vidéo;</a:t>
            </a:r>
          </a:p>
          <a:p>
            <a:r>
              <a:rPr lang="fr-CA" sz="2400" dirty="0">
                <a:solidFill>
                  <a:schemeClr val="tx1"/>
                </a:solidFill>
              </a:rPr>
              <a:t>B a 20 ans, réside au Canada, étudie en génie informatique et travaille à temps partiel pour Opco au développement d’un logiciel; </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35</a:t>
            </a:fld>
            <a:endParaRPr lang="en-US" altLang="en-US"/>
          </a:p>
        </p:txBody>
      </p:sp>
    </p:spTree>
    <p:extLst>
      <p:ext uri="{BB962C8B-B14F-4D97-AF65-F5344CB8AC3E}">
        <p14:creationId xmlns:p14="http://schemas.microsoft.com/office/powerpoint/2010/main" val="34054346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pas d’« entreprise liée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III : revenu ne provenant pas d’une entreprise liée</a:t>
            </a:r>
          </a:p>
          <a:p>
            <a:endParaRPr lang="fr-CA" sz="2800" dirty="0">
              <a:solidFill>
                <a:schemeClr val="tx1"/>
              </a:solidFill>
            </a:endParaRPr>
          </a:p>
          <a:p>
            <a:r>
              <a:rPr lang="fr-CA" sz="2400" dirty="0">
                <a:solidFill>
                  <a:schemeClr val="tx1"/>
                </a:solidFill>
              </a:rPr>
              <a:t>B s’est vu émettre 20 % des actions d’Opco à titre de rémunération;</a:t>
            </a:r>
          </a:p>
          <a:p>
            <a:r>
              <a:rPr lang="fr-CA" sz="2400" dirty="0">
                <a:solidFill>
                  <a:schemeClr val="tx1"/>
                </a:solidFill>
              </a:rPr>
              <a:t>A et B ne sont pas liés;</a:t>
            </a:r>
          </a:p>
          <a:p>
            <a:r>
              <a:rPr lang="fr-CA" sz="2400" dirty="0">
                <a:solidFill>
                  <a:schemeClr val="tx1"/>
                </a:solidFill>
              </a:rPr>
              <a:t>Opco paye un dividende à B.</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36</a:t>
            </a:fld>
            <a:endParaRPr lang="en-US" altLang="en-US"/>
          </a:p>
        </p:txBody>
      </p:sp>
    </p:spTree>
    <p:extLst>
      <p:ext uri="{BB962C8B-B14F-4D97-AF65-F5344CB8AC3E}">
        <p14:creationId xmlns:p14="http://schemas.microsoft.com/office/powerpoint/2010/main" val="14497216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pas d’« entreprise liée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III : revenu ne provenant pas d’une entreprise liée</a:t>
            </a:r>
          </a:p>
          <a:p>
            <a:pPr marL="0" indent="0">
              <a:buNone/>
            </a:pPr>
            <a:endParaRPr lang="fr-CA" sz="2400" dirty="0"/>
          </a:p>
          <a:p>
            <a:pPr marL="0" indent="0">
              <a:buNone/>
            </a:pPr>
            <a:r>
              <a:rPr lang="fr-CA" sz="2400" dirty="0">
                <a:solidFill>
                  <a:schemeClr val="tx1"/>
                </a:solidFill>
              </a:rPr>
              <a:t>Conclusion :</a:t>
            </a:r>
          </a:p>
          <a:p>
            <a:r>
              <a:rPr lang="fr-CA" sz="2400" dirty="0">
                <a:solidFill>
                  <a:schemeClr val="tx1"/>
                </a:solidFill>
              </a:rPr>
              <a:t>Le dividende n’est pas assujetti à l’IRF.</a:t>
            </a:r>
          </a:p>
          <a:p>
            <a:pPr marL="0" indent="0">
              <a:buNone/>
            </a:pPr>
            <a:r>
              <a:rPr lang="fr-CA" sz="2400" dirty="0">
                <a:solidFill>
                  <a:schemeClr val="tx1"/>
                </a:solidFill>
              </a:rPr>
              <a:t>Analyse :</a:t>
            </a:r>
          </a:p>
          <a:p>
            <a:r>
              <a:rPr lang="fr-CA" sz="2400" dirty="0">
                <a:solidFill>
                  <a:schemeClr val="tx1"/>
                </a:solidFill>
              </a:rPr>
              <a:t>Le revenu est-il un revenu fractionné ?  Oui</a:t>
            </a:r>
          </a:p>
          <a:p>
            <a:pPr lvl="1"/>
            <a:r>
              <a:rPr lang="fr-CA" dirty="0">
                <a:solidFill>
                  <a:schemeClr val="tx1"/>
                </a:solidFill>
              </a:rPr>
              <a:t>B est un particulier déterminé;  </a:t>
            </a:r>
          </a:p>
          <a:p>
            <a:pPr lvl="1"/>
            <a:r>
              <a:rPr lang="fr-CA" dirty="0">
                <a:solidFill>
                  <a:schemeClr val="tx1"/>
                </a:solidFill>
              </a:rPr>
              <a:t>Le revenu est un dividende de société privée.</a:t>
            </a:r>
          </a:p>
          <a:p>
            <a:pPr marL="0" indent="0">
              <a:buNone/>
            </a:pPr>
            <a:endParaRPr lang="en-CA" sz="2400" dirty="0">
              <a:solidFill>
                <a:schemeClr val="tx1"/>
              </a:solidFill>
            </a:endParaRPr>
          </a:p>
          <a:p>
            <a:pPr marL="0" indent="0">
              <a:buNone/>
            </a:pP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37</a:t>
            </a:fld>
            <a:endParaRPr lang="en-US" altLang="en-US"/>
          </a:p>
        </p:txBody>
      </p:sp>
    </p:spTree>
    <p:extLst>
      <p:ext uri="{BB962C8B-B14F-4D97-AF65-F5344CB8AC3E}">
        <p14:creationId xmlns:p14="http://schemas.microsoft.com/office/powerpoint/2010/main" val="34893873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pas d’« entreprise liée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III : revenu ne provenant pas d’une entreprise liée</a:t>
            </a:r>
            <a:endParaRPr lang="fr-CA" sz="2400" dirty="0">
              <a:solidFill>
                <a:schemeClr val="tx1"/>
              </a:solidFill>
            </a:endParaRPr>
          </a:p>
          <a:p>
            <a:pPr marL="0" lvl="0" indent="0">
              <a:buNone/>
            </a:pPr>
            <a:endParaRPr lang="fr-CA" sz="2400" dirty="0">
              <a:solidFill>
                <a:schemeClr val="tx1"/>
              </a:solidFill>
            </a:endParaRPr>
          </a:p>
          <a:p>
            <a:pPr lvl="0"/>
            <a:r>
              <a:rPr lang="fr-CA" sz="2400" dirty="0">
                <a:solidFill>
                  <a:schemeClr val="tx1"/>
                </a:solidFill>
              </a:rPr>
              <a:t>Le revenu est-il un montant exclu ?  Oui </a:t>
            </a:r>
          </a:p>
          <a:p>
            <a:pPr lvl="1"/>
            <a:r>
              <a:rPr lang="fr-CA" dirty="0">
                <a:solidFill>
                  <a:schemeClr val="tx1"/>
                </a:solidFill>
              </a:rPr>
              <a:t>Pas un revenu provenant d’une entreprise liée</a:t>
            </a:r>
          </a:p>
          <a:p>
            <a:pPr lvl="2"/>
            <a:r>
              <a:rPr lang="fr-CA" dirty="0">
                <a:solidFill>
                  <a:schemeClr val="tx1"/>
                </a:solidFill>
              </a:rPr>
              <a:t>Pas de « particulier source »;</a:t>
            </a:r>
          </a:p>
          <a:p>
            <a:pPr lvl="2"/>
            <a:r>
              <a:rPr lang="fr-CA" dirty="0">
                <a:solidFill>
                  <a:schemeClr val="tx1"/>
                </a:solidFill>
              </a:rPr>
              <a:t>A n’est pas lié à B;</a:t>
            </a:r>
          </a:p>
          <a:p>
            <a:pPr lvl="2"/>
            <a:r>
              <a:rPr lang="fr-CA" dirty="0">
                <a:solidFill>
                  <a:schemeClr val="tx1"/>
                </a:solidFill>
              </a:rPr>
              <a:t>Le revenu ne provient pas, directement ou indirectement, d’une autre entreprise liée.</a:t>
            </a:r>
          </a:p>
          <a:p>
            <a:pPr lvl="0"/>
            <a:r>
              <a:rPr lang="fr-CA" sz="2400" dirty="0">
                <a:solidFill>
                  <a:schemeClr val="tx1"/>
                </a:solidFill>
              </a:rPr>
              <a:t>Pas nécessaire de déterminer s’il s’agit d’un rendement raisonnable (ou un autre montant exclu</a:t>
            </a:r>
            <a:r>
              <a:rPr lang="en-CA" sz="2400" dirty="0">
                <a:solidFill>
                  <a:schemeClr val="tx1"/>
                </a:solidFill>
              </a:rPr>
              <a:t>).</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38</a:t>
            </a:fld>
            <a:endParaRPr lang="en-US" altLang="en-US"/>
          </a:p>
        </p:txBody>
      </p:sp>
    </p:spTree>
    <p:extLst>
      <p:ext uri="{BB962C8B-B14F-4D97-AF65-F5344CB8AC3E}">
        <p14:creationId xmlns:p14="http://schemas.microsoft.com/office/powerpoint/2010/main" val="27065309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Survol</a:t>
            </a:r>
            <a:r>
              <a:rPr lang="en-CA" dirty="0">
                <a:solidFill>
                  <a:schemeClr val="tx1"/>
                </a:solidFill>
              </a:rPr>
              <a:t> :</a:t>
            </a:r>
          </a:p>
          <a:p>
            <a:r>
              <a:rPr lang="fr-CA" sz="2400" dirty="0">
                <a:solidFill>
                  <a:schemeClr val="tx1"/>
                </a:solidFill>
              </a:rPr>
              <a:t>Un montant exclu comprend un montant provenant, directement ou indirectement, d’ « une entreprise exclue »;</a:t>
            </a:r>
          </a:p>
          <a:p>
            <a:r>
              <a:rPr lang="fr-CA" sz="2400" dirty="0">
                <a:solidFill>
                  <a:schemeClr val="tx1"/>
                </a:solidFill>
              </a:rPr>
              <a:t>Pas assujetti à l’IRF;</a:t>
            </a:r>
          </a:p>
          <a:p>
            <a:r>
              <a:rPr lang="fr-CA" sz="2400" dirty="0">
                <a:solidFill>
                  <a:schemeClr val="tx1"/>
                </a:solidFill>
              </a:rPr>
              <a:t>Applicable à des particuliers déterminés âgés de 18 ans et plus;</a:t>
            </a:r>
          </a:p>
          <a:p>
            <a:r>
              <a:rPr lang="fr-CA" sz="2400" dirty="0">
                <a:solidFill>
                  <a:schemeClr val="tx1"/>
                </a:solidFill>
              </a:rPr>
              <a:t>Exonération ajoutée pour simplifier l’application de l’IRF;</a:t>
            </a:r>
          </a:p>
          <a:p>
            <a:pPr lvl="1"/>
            <a:r>
              <a:rPr lang="fr-CA" sz="2200" dirty="0">
                <a:solidFill>
                  <a:schemeClr val="tx1"/>
                </a:solidFill>
              </a:rPr>
              <a:t>Basé sur un test plus objectif;</a:t>
            </a:r>
          </a:p>
          <a:p>
            <a:pPr lvl="1"/>
            <a:r>
              <a:rPr lang="fr-CA" sz="2200" dirty="0">
                <a:solidFill>
                  <a:schemeClr val="tx1"/>
                </a:solidFill>
              </a:rPr>
              <a:t>Si les conditions sont respectées, le revenu n’est pas assujetti à l’IRF, sans égard au montant du paiement/évite le test du rendement raisonnable.</a:t>
            </a:r>
            <a:endParaRPr lang="en-CA" sz="2200" dirty="0">
              <a:solidFill>
                <a:schemeClr val="tx1"/>
              </a:solidFill>
            </a:endParaRP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39</a:t>
            </a:fld>
            <a:endParaRPr lang="en-US" altLang="en-US"/>
          </a:p>
        </p:txBody>
      </p:sp>
    </p:spTree>
    <p:extLst>
      <p:ext uri="{BB962C8B-B14F-4D97-AF65-F5344CB8AC3E}">
        <p14:creationId xmlns:p14="http://schemas.microsoft.com/office/powerpoint/2010/main" val="1428179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dirty="0"/>
              <a:t>IRF – </a:t>
            </a:r>
            <a:r>
              <a:rPr lang="fr-CA" dirty="0"/>
              <a:t>historique législatif</a:t>
            </a:r>
          </a:p>
        </p:txBody>
      </p:sp>
      <p:sp>
        <p:nvSpPr>
          <p:cNvPr id="3" name="Espace réservé du contenu 2"/>
          <p:cNvSpPr>
            <a:spLocks noGrp="1"/>
          </p:cNvSpPr>
          <p:nvPr>
            <p:ph idx="1"/>
          </p:nvPr>
        </p:nvSpPr>
        <p:spPr/>
        <p:txBody>
          <a:bodyPr/>
          <a:lstStyle/>
          <a:p>
            <a:r>
              <a:rPr lang="fr-CA" dirty="0">
                <a:solidFill>
                  <a:schemeClr val="tx1"/>
                </a:solidFill>
              </a:rPr>
              <a:t>18 juillet 2017 – Document de consultation « </a:t>
            </a:r>
            <a:r>
              <a:rPr lang="fr-CA" i="1" dirty="0">
                <a:solidFill>
                  <a:schemeClr val="tx1"/>
                </a:solidFill>
              </a:rPr>
              <a:t>Planification fiscale au moyen de sociétés privées</a:t>
            </a:r>
            <a:r>
              <a:rPr lang="fr-CA" dirty="0">
                <a:solidFill>
                  <a:schemeClr val="tx1"/>
                </a:solidFill>
              </a:rPr>
              <a:t> »</a:t>
            </a:r>
            <a:r>
              <a:rPr lang="fr-CA" i="1" dirty="0">
                <a:solidFill>
                  <a:schemeClr val="tx1"/>
                </a:solidFill>
              </a:rPr>
              <a:t> </a:t>
            </a:r>
            <a:r>
              <a:rPr lang="fr-CA" dirty="0">
                <a:solidFill>
                  <a:schemeClr val="tx1"/>
                </a:solidFill>
              </a:rPr>
              <a:t>incluant des propositions législatives.</a:t>
            </a:r>
          </a:p>
          <a:p>
            <a:r>
              <a:rPr lang="fr-CA" dirty="0">
                <a:solidFill>
                  <a:schemeClr val="tx1"/>
                </a:solidFill>
              </a:rPr>
              <a:t>2 octobre 2017 – fin de la période de consultation.</a:t>
            </a:r>
          </a:p>
          <a:p>
            <a:r>
              <a:rPr lang="fr-CA" dirty="0">
                <a:solidFill>
                  <a:schemeClr val="tx1"/>
                </a:solidFill>
              </a:rPr>
              <a:t>Octobre 2017 – Communiqués de presse et documents d’information du ministère des Finances.</a:t>
            </a:r>
          </a:p>
          <a:p>
            <a:r>
              <a:rPr lang="fr-CA" dirty="0">
                <a:solidFill>
                  <a:schemeClr val="tx1"/>
                </a:solidFill>
              </a:rPr>
              <a:t>13 décembre 2017 – Mesures simplifiées comprenant des propositions législatives révisées et des notes techniques. </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4</a:t>
            </a:fld>
            <a:endParaRPr lang="en-US" altLang="en-US" dirty="0"/>
          </a:p>
        </p:txBody>
      </p:sp>
    </p:spTree>
    <p:extLst>
      <p:ext uri="{BB962C8B-B14F-4D97-AF65-F5344CB8AC3E}">
        <p14:creationId xmlns:p14="http://schemas.microsoft.com/office/powerpoint/2010/main" val="29724556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Définition d’ « entreprise exclue »</a:t>
            </a:r>
          </a:p>
          <a:p>
            <a:r>
              <a:rPr lang="fr-CA" dirty="0">
                <a:solidFill>
                  <a:schemeClr val="tx1"/>
                </a:solidFill>
              </a:rPr>
              <a:t>Conditions au paragraphe 120.4(1)</a:t>
            </a:r>
          </a:p>
          <a:p>
            <a:pPr lvl="1"/>
            <a:r>
              <a:rPr lang="fr-CA" sz="2300" dirty="0">
                <a:solidFill>
                  <a:schemeClr val="tx1"/>
                </a:solidFill>
              </a:rPr>
              <a:t>Le particulier déterminé « participe activement, de façon régulière, continue et importante » dans l’entreprise (« Participation Active »).</a:t>
            </a:r>
          </a:p>
          <a:p>
            <a:pPr lvl="2"/>
            <a:r>
              <a:rPr lang="fr-CA" dirty="0">
                <a:solidFill>
                  <a:schemeClr val="tx1"/>
                </a:solidFill>
              </a:rPr>
              <a:t>Soit dans l’année d’imposition où le revenu fractionné est gagné (autre qu’un gain en capital imposable sur des actions de sociétés privées, une participation dans une société de personnes ou dans une fiducie, et de revenus sur certaines créances); ou</a:t>
            </a:r>
            <a:r>
              <a:rPr lang="fr-CA" u="sng" dirty="0">
                <a:solidFill>
                  <a:schemeClr val="tx1"/>
                </a:solidFill>
              </a:rPr>
              <a:t> </a:t>
            </a:r>
          </a:p>
          <a:p>
            <a:pPr lvl="2"/>
            <a:r>
              <a:rPr lang="fr-CA" dirty="0">
                <a:solidFill>
                  <a:schemeClr val="tx1"/>
                </a:solidFill>
              </a:rPr>
              <a:t>Soit pendant cinq années d’imposition antérieures </a:t>
            </a:r>
            <a:r>
              <a:rPr lang="fr-CA" sz="2100" dirty="0">
                <a:solidFill>
                  <a:schemeClr val="tx1"/>
                </a:solidFill>
              </a:rPr>
              <a:t>(i.e. les cinq années n’ont pas à être consécutives).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40</a:t>
            </a:fld>
            <a:endParaRPr lang="en-US" altLang="en-US"/>
          </a:p>
        </p:txBody>
      </p:sp>
    </p:spTree>
    <p:extLst>
      <p:ext uri="{BB962C8B-B14F-4D97-AF65-F5344CB8AC3E}">
        <p14:creationId xmlns:p14="http://schemas.microsoft.com/office/powerpoint/2010/main" val="27733909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Définition d’ « entreprise exclue »</a:t>
            </a:r>
          </a:p>
          <a:p>
            <a:r>
              <a:rPr lang="fr-CA" dirty="0">
                <a:solidFill>
                  <a:schemeClr val="tx1"/>
                </a:solidFill>
              </a:rPr>
              <a:t>Un particulier déterminé a une Participation Active s’il satisfait au test :</a:t>
            </a:r>
          </a:p>
          <a:p>
            <a:pPr lvl="1"/>
            <a:r>
              <a:rPr lang="fr-CA" dirty="0">
                <a:solidFill>
                  <a:schemeClr val="tx1"/>
                </a:solidFill>
              </a:rPr>
              <a:t>de la règle déterminative – alinéa 120.4(1.1)a); ou</a:t>
            </a:r>
            <a:endParaRPr lang="fr-CA" u="sng" dirty="0">
              <a:solidFill>
                <a:schemeClr val="tx1"/>
              </a:solidFill>
            </a:endParaRPr>
          </a:p>
          <a:p>
            <a:pPr lvl="1"/>
            <a:r>
              <a:rPr lang="fr-CA" dirty="0">
                <a:solidFill>
                  <a:schemeClr val="tx1"/>
                </a:solidFill>
              </a:rPr>
              <a:t>des faits et circonstances.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41</a:t>
            </a:fld>
            <a:endParaRPr lang="en-US" altLang="en-US"/>
          </a:p>
        </p:txBody>
      </p:sp>
    </p:spTree>
    <p:extLst>
      <p:ext uri="{BB962C8B-B14F-4D97-AF65-F5344CB8AC3E}">
        <p14:creationId xmlns:p14="http://schemas.microsoft.com/office/powerpoint/2010/main" val="16549777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Définition d’ « entreprise exclue »</a:t>
            </a:r>
          </a:p>
          <a:p>
            <a:r>
              <a:rPr lang="fr-CA" dirty="0">
                <a:solidFill>
                  <a:schemeClr val="tx1"/>
                </a:solidFill>
              </a:rPr>
              <a:t>Respect du test de « Participation Active » </a:t>
            </a:r>
            <a:r>
              <a:rPr lang="fr-CA" sz="3200" dirty="0">
                <a:solidFill>
                  <a:schemeClr val="tx1"/>
                </a:solidFill>
              </a:rPr>
              <a:t>:</a:t>
            </a:r>
          </a:p>
          <a:p>
            <a:pPr lvl="1"/>
            <a:r>
              <a:rPr lang="fr-CA" dirty="0">
                <a:solidFill>
                  <a:schemeClr val="tx1"/>
                </a:solidFill>
              </a:rPr>
              <a:t>Règle déterminative – alinéa 120.4(1.1)a) </a:t>
            </a:r>
          </a:p>
          <a:p>
            <a:pPr lvl="2"/>
            <a:r>
              <a:rPr lang="fr-CA" dirty="0">
                <a:solidFill>
                  <a:schemeClr val="tx1"/>
                </a:solidFill>
              </a:rPr>
              <a:t>Le particulier déterminé est réputé avoir une Participation Active s’il travaille pour l’entreprise en moyenne 20 heures par semaine pendant la période de l’année au cours de laquelle l’entreprise est exploitée;</a:t>
            </a:r>
          </a:p>
          <a:p>
            <a:pPr lvl="3"/>
            <a:r>
              <a:rPr lang="fr-CA" sz="2200" dirty="0">
                <a:solidFill>
                  <a:schemeClr val="tx1"/>
                </a:solidFill>
              </a:rPr>
              <a:t>Test visant à simplifier l’application de l’IRF;</a:t>
            </a:r>
          </a:p>
          <a:p>
            <a:pPr lvl="3"/>
            <a:r>
              <a:rPr lang="fr-CA" sz="2200" dirty="0">
                <a:solidFill>
                  <a:schemeClr val="tx1"/>
                </a:solidFill>
              </a:rPr>
              <a:t>La condition des  20 heures n’a pas à être satisfaite pendant toute l’année (i.e. entreprise saisonnière).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42</a:t>
            </a:fld>
            <a:endParaRPr lang="en-US" altLang="en-US"/>
          </a:p>
        </p:txBody>
      </p:sp>
    </p:spTree>
    <p:extLst>
      <p:ext uri="{BB962C8B-B14F-4D97-AF65-F5344CB8AC3E}">
        <p14:creationId xmlns:p14="http://schemas.microsoft.com/office/powerpoint/2010/main" val="19918231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Définition d’« entreprise exclue »</a:t>
            </a:r>
          </a:p>
          <a:p>
            <a:r>
              <a:rPr lang="fr-CA" dirty="0">
                <a:solidFill>
                  <a:schemeClr val="tx1"/>
                </a:solidFill>
              </a:rPr>
              <a:t>Respect du test de « Participation Active » </a:t>
            </a:r>
            <a:r>
              <a:rPr lang="fr-CA" sz="3200" dirty="0">
                <a:solidFill>
                  <a:schemeClr val="tx1"/>
                </a:solidFill>
              </a:rPr>
              <a:t>:</a:t>
            </a:r>
            <a:endParaRPr lang="fr-CA" sz="2400" dirty="0">
              <a:solidFill>
                <a:schemeClr val="tx1"/>
              </a:solidFill>
            </a:endParaRPr>
          </a:p>
          <a:p>
            <a:pPr lvl="1"/>
            <a:r>
              <a:rPr lang="fr-CA" dirty="0">
                <a:solidFill>
                  <a:schemeClr val="tx1"/>
                </a:solidFill>
              </a:rPr>
              <a:t>Faits et circonstances</a:t>
            </a:r>
          </a:p>
          <a:p>
            <a:pPr lvl="2"/>
            <a:r>
              <a:rPr lang="fr-CA" dirty="0">
                <a:solidFill>
                  <a:schemeClr val="tx1"/>
                </a:solidFill>
              </a:rPr>
              <a:t>Un particulier peut avoir une Participation Active même s’il ne travaille pas en moyenne 20 heures par semaine;</a:t>
            </a:r>
          </a:p>
          <a:p>
            <a:pPr lvl="2"/>
            <a:r>
              <a:rPr lang="fr-CA" dirty="0">
                <a:solidFill>
                  <a:schemeClr val="tx1"/>
                </a:solidFill>
              </a:rPr>
              <a:t>Test basé sur l’analyse des faits et circonstances d’un cas particulier.</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43</a:t>
            </a:fld>
            <a:endParaRPr lang="en-US" altLang="en-US"/>
          </a:p>
        </p:txBody>
      </p:sp>
    </p:spTree>
    <p:extLst>
      <p:ext uri="{BB962C8B-B14F-4D97-AF65-F5344CB8AC3E}">
        <p14:creationId xmlns:p14="http://schemas.microsoft.com/office/powerpoint/2010/main" val="32539544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IV : entreprise exclue &amp; période d’opération de l’entreprise</a:t>
            </a:r>
          </a:p>
          <a:p>
            <a:pPr marL="0" indent="0">
              <a:buNone/>
            </a:pPr>
            <a:r>
              <a:rPr lang="fr-CA" sz="2400" dirty="0">
                <a:solidFill>
                  <a:schemeClr val="tx1"/>
                </a:solidFill>
              </a:rPr>
              <a:t>Faits* :</a:t>
            </a:r>
          </a:p>
          <a:p>
            <a:r>
              <a:rPr lang="fr-CA" sz="2100" dirty="0">
                <a:solidFill>
                  <a:schemeClr val="tx1"/>
                </a:solidFill>
              </a:rPr>
              <a:t>Fermeco exploite une entreprise agricole active;</a:t>
            </a:r>
          </a:p>
          <a:p>
            <a:r>
              <a:rPr lang="fr-CA" sz="2100" dirty="0">
                <a:solidFill>
                  <a:schemeClr val="tx1"/>
                </a:solidFill>
              </a:rPr>
              <a:t>Les actionnaires de Fermeco sont Père, Mère et une fiducie familiale pour le bénéfice d’Enfant 1 et Enfant 2;</a:t>
            </a:r>
          </a:p>
          <a:p>
            <a:r>
              <a:rPr lang="fr-CA" sz="2100" dirty="0">
                <a:solidFill>
                  <a:schemeClr val="tx1"/>
                </a:solidFill>
              </a:rPr>
              <a:t>Enfant 1 et Enfant 2 résident au Canada et ont plus de 18 ans;</a:t>
            </a:r>
          </a:p>
          <a:p>
            <a:r>
              <a:rPr lang="fr-CA" sz="2100" dirty="0">
                <a:solidFill>
                  <a:schemeClr val="tx1"/>
                </a:solidFill>
              </a:rPr>
              <a:t>Fermeco exploite une entreprise agricole saisonnière opérant pendant 40 semaines par année;</a:t>
            </a:r>
          </a:p>
          <a:p>
            <a:r>
              <a:rPr lang="fr-CA" sz="2100" dirty="0">
                <a:solidFill>
                  <a:schemeClr val="tx1"/>
                </a:solidFill>
              </a:rPr>
              <a:t>Enfant 1 a travaillé 20 semaines dans l’entreprise à raison de 40 heures/</a:t>
            </a:r>
            <a:r>
              <a:rPr lang="fr-CA" sz="2100" dirty="0" err="1">
                <a:solidFill>
                  <a:schemeClr val="tx1"/>
                </a:solidFill>
              </a:rPr>
              <a:t>sem</a:t>
            </a:r>
            <a:r>
              <a:rPr lang="fr-CA" sz="2100" dirty="0">
                <a:solidFill>
                  <a:schemeClr val="tx1"/>
                </a:solidFill>
              </a:rPr>
              <a:t> durant l’année;</a:t>
            </a:r>
          </a:p>
          <a:p>
            <a:pPr marL="0" lvl="0" indent="0">
              <a:buNone/>
            </a:pPr>
            <a:r>
              <a:rPr lang="fr-CA" sz="1400" dirty="0">
                <a:solidFill>
                  <a:schemeClr val="tx1"/>
                </a:solidFill>
              </a:rPr>
              <a:t>*Basé sur l’Exemple 4A des Orientations aux fins de l’application de l’impôt sur le revenu fractionné pour les adultes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44</a:t>
            </a:fld>
            <a:endParaRPr lang="en-US" altLang="en-US" dirty="0"/>
          </a:p>
        </p:txBody>
      </p:sp>
    </p:spTree>
    <p:extLst>
      <p:ext uri="{BB962C8B-B14F-4D97-AF65-F5344CB8AC3E}">
        <p14:creationId xmlns:p14="http://schemas.microsoft.com/office/powerpoint/2010/main" val="24559135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IV : entreprise exclue &amp; période d’opération de l’entreprise</a:t>
            </a:r>
          </a:p>
          <a:p>
            <a:pPr marL="0" indent="0">
              <a:buNone/>
            </a:pPr>
            <a:r>
              <a:rPr lang="fr-CA" sz="2800" dirty="0">
                <a:solidFill>
                  <a:schemeClr val="tx1"/>
                </a:solidFill>
              </a:rPr>
              <a:t>Faits :</a:t>
            </a:r>
          </a:p>
          <a:p>
            <a:endParaRPr lang="fr-CA" sz="2800" dirty="0">
              <a:solidFill>
                <a:schemeClr val="tx1"/>
              </a:solidFill>
            </a:endParaRPr>
          </a:p>
          <a:p>
            <a:r>
              <a:rPr lang="fr-CA" dirty="0">
                <a:solidFill>
                  <a:schemeClr val="tx1"/>
                </a:solidFill>
              </a:rPr>
              <a:t>Enfant 2 a travaillé dans l’entreprise pendant toutes les 40 semaines à raison de 20 heures/</a:t>
            </a:r>
            <a:r>
              <a:rPr lang="fr-CA" dirty="0" err="1">
                <a:solidFill>
                  <a:schemeClr val="tx1"/>
                </a:solidFill>
              </a:rPr>
              <a:t>sem</a:t>
            </a:r>
            <a:r>
              <a:rPr lang="fr-CA" dirty="0">
                <a:solidFill>
                  <a:schemeClr val="tx1"/>
                </a:solidFill>
              </a:rPr>
              <a:t> pendant l’année;</a:t>
            </a:r>
          </a:p>
          <a:p>
            <a:r>
              <a:rPr lang="fr-CA" dirty="0">
                <a:solidFill>
                  <a:schemeClr val="tx1"/>
                </a:solidFill>
              </a:rPr>
              <a:t>Opco paye un dividende à la fiducie, lequel est distribué à Enfant 1 et à Enfant 2.</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45</a:t>
            </a:fld>
            <a:endParaRPr lang="en-US" altLang="en-US"/>
          </a:p>
        </p:txBody>
      </p:sp>
    </p:spTree>
    <p:extLst>
      <p:ext uri="{BB962C8B-B14F-4D97-AF65-F5344CB8AC3E}">
        <p14:creationId xmlns:p14="http://schemas.microsoft.com/office/powerpoint/2010/main" val="14748865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46</a:t>
            </a:fld>
            <a:endParaRPr lang="en-US" altLang="en-US"/>
          </a:p>
        </p:txBody>
      </p:sp>
      <p:sp>
        <p:nvSpPr>
          <p:cNvPr id="69" name="Rectangle 68"/>
          <p:cNvSpPr/>
          <p:nvPr/>
        </p:nvSpPr>
        <p:spPr>
          <a:xfrm>
            <a:off x="3182190" y="4313318"/>
            <a:ext cx="1524000" cy="8077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Fermeco</a:t>
            </a:r>
          </a:p>
        </p:txBody>
      </p:sp>
      <p:sp>
        <p:nvSpPr>
          <p:cNvPr id="70" name="Oval 4"/>
          <p:cNvSpPr/>
          <p:nvPr/>
        </p:nvSpPr>
        <p:spPr>
          <a:xfrm>
            <a:off x="2742723" y="2772728"/>
            <a:ext cx="11430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Père</a:t>
            </a:r>
          </a:p>
        </p:txBody>
      </p:sp>
      <p:cxnSp>
        <p:nvCxnSpPr>
          <p:cNvPr id="71" name="Straight Connector 8"/>
          <p:cNvCxnSpPr>
            <a:stCxn id="70" idx="4"/>
            <a:endCxn id="69" idx="0"/>
          </p:cNvCxnSpPr>
          <p:nvPr/>
        </p:nvCxnSpPr>
        <p:spPr>
          <a:xfrm>
            <a:off x="3314223" y="3687128"/>
            <a:ext cx="629967" cy="62619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10"/>
          <p:cNvCxnSpPr>
            <a:endCxn id="69" idx="0"/>
          </p:cNvCxnSpPr>
          <p:nvPr/>
        </p:nvCxnSpPr>
        <p:spPr>
          <a:xfrm flipH="1">
            <a:off x="3944190" y="3441622"/>
            <a:ext cx="1158240" cy="871696"/>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Arrow Connector 15"/>
          <p:cNvCxnSpPr>
            <a:stCxn id="80" idx="0"/>
            <a:endCxn id="91" idx="4"/>
          </p:cNvCxnSpPr>
          <p:nvPr/>
        </p:nvCxnSpPr>
        <p:spPr>
          <a:xfrm flipV="1">
            <a:off x="6702869" y="2185598"/>
            <a:ext cx="466362" cy="54665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19"/>
          <p:cNvCxnSpPr>
            <a:stCxn id="69" idx="3"/>
            <a:endCxn id="80" idx="3"/>
          </p:cNvCxnSpPr>
          <p:nvPr/>
        </p:nvCxnSpPr>
        <p:spPr>
          <a:xfrm flipV="1">
            <a:off x="4706190" y="3653792"/>
            <a:ext cx="1996679" cy="1063386"/>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75" name="Oval 27"/>
          <p:cNvSpPr/>
          <p:nvPr/>
        </p:nvSpPr>
        <p:spPr>
          <a:xfrm>
            <a:off x="2742723" y="5323364"/>
            <a:ext cx="260546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Biens/Encaisse</a:t>
            </a:r>
          </a:p>
        </p:txBody>
      </p:sp>
      <p:sp>
        <p:nvSpPr>
          <p:cNvPr id="76" name="Oval 13"/>
          <p:cNvSpPr/>
          <p:nvPr/>
        </p:nvSpPr>
        <p:spPr>
          <a:xfrm>
            <a:off x="4343400" y="2772728"/>
            <a:ext cx="11430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Mère</a:t>
            </a:r>
          </a:p>
        </p:txBody>
      </p:sp>
      <p:cxnSp>
        <p:nvCxnSpPr>
          <p:cNvPr id="77" name="Straight Arrow Connector 17"/>
          <p:cNvCxnSpPr>
            <a:stCxn id="80" idx="0"/>
            <a:endCxn id="92" idx="3"/>
          </p:cNvCxnSpPr>
          <p:nvPr/>
        </p:nvCxnSpPr>
        <p:spPr>
          <a:xfrm flipV="1">
            <a:off x="6702869" y="2049136"/>
            <a:ext cx="1258894" cy="683112"/>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8" name="Straight Connector 20"/>
          <p:cNvCxnSpPr>
            <a:stCxn id="69" idx="0"/>
            <a:endCxn id="80" idx="3"/>
          </p:cNvCxnSpPr>
          <p:nvPr/>
        </p:nvCxnSpPr>
        <p:spPr>
          <a:xfrm flipV="1">
            <a:off x="3944190" y="3653792"/>
            <a:ext cx="2758679" cy="659526"/>
          </a:xfrm>
          <a:prstGeom prst="line">
            <a:avLst/>
          </a:prstGeom>
        </p:spPr>
        <p:style>
          <a:lnRef idx="1">
            <a:schemeClr val="accent1"/>
          </a:lnRef>
          <a:fillRef idx="0">
            <a:schemeClr val="accent1"/>
          </a:fillRef>
          <a:effectRef idx="0">
            <a:schemeClr val="accent1"/>
          </a:effectRef>
          <a:fontRef idx="minor">
            <a:schemeClr val="tx1"/>
          </a:fontRef>
        </p:style>
      </p:cxnSp>
      <p:sp>
        <p:nvSpPr>
          <p:cNvPr id="80" name="Isosceles Triangle 5"/>
          <p:cNvSpPr>
            <a:spLocks noGrp="1"/>
          </p:cNvSpPr>
          <p:nvPr>
            <p:ph idx="1"/>
          </p:nvPr>
        </p:nvSpPr>
        <p:spPr>
          <a:xfrm>
            <a:off x="5560107" y="2732248"/>
            <a:ext cx="2285523" cy="92154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fr-CA" sz="1400" dirty="0">
                <a:solidFill>
                  <a:srgbClr val="ECECEC"/>
                </a:solidFill>
              </a:rPr>
              <a:t>Fiducie</a:t>
            </a:r>
          </a:p>
        </p:txBody>
      </p:sp>
      <p:sp>
        <p:nvSpPr>
          <p:cNvPr id="91" name="Oval 6"/>
          <p:cNvSpPr/>
          <p:nvPr/>
        </p:nvSpPr>
        <p:spPr>
          <a:xfrm>
            <a:off x="6673931" y="1271198"/>
            <a:ext cx="9906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Enf</a:t>
            </a:r>
            <a:r>
              <a:rPr lang="en-CA" dirty="0"/>
              <a:t> 1</a:t>
            </a:r>
          </a:p>
        </p:txBody>
      </p:sp>
      <p:sp>
        <p:nvSpPr>
          <p:cNvPr id="92" name="Oval 6"/>
          <p:cNvSpPr/>
          <p:nvPr/>
        </p:nvSpPr>
        <p:spPr>
          <a:xfrm>
            <a:off x="7816693" y="1265178"/>
            <a:ext cx="990600" cy="9184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Enf</a:t>
            </a:r>
            <a:r>
              <a:rPr lang="en-CA" dirty="0"/>
              <a:t> 2</a:t>
            </a:r>
          </a:p>
        </p:txBody>
      </p:sp>
      <p:sp>
        <p:nvSpPr>
          <p:cNvPr id="95" name="ZoneTexte 94"/>
          <p:cNvSpPr txBox="1"/>
          <p:nvPr/>
        </p:nvSpPr>
        <p:spPr>
          <a:xfrm>
            <a:off x="5558509" y="4203908"/>
            <a:ext cx="1067921" cy="307777"/>
          </a:xfrm>
          <a:prstGeom prst="rect">
            <a:avLst/>
          </a:prstGeom>
          <a:noFill/>
        </p:spPr>
        <p:txBody>
          <a:bodyPr wrap="none" rtlCol="0">
            <a:spAutoFit/>
          </a:bodyPr>
          <a:lstStyle/>
          <a:p>
            <a:r>
              <a:rPr lang="fr-CA" sz="1400" dirty="0">
                <a:latin typeface="Century Gothic" panose="020B0502020202020204" pitchFamily="34" charset="0"/>
              </a:rPr>
              <a:t>dividende</a:t>
            </a:r>
          </a:p>
        </p:txBody>
      </p:sp>
      <p:sp>
        <p:nvSpPr>
          <p:cNvPr id="96" name="ZoneTexte 95"/>
          <p:cNvSpPr txBox="1"/>
          <p:nvPr/>
        </p:nvSpPr>
        <p:spPr>
          <a:xfrm>
            <a:off x="7333304" y="2464951"/>
            <a:ext cx="1184940" cy="307777"/>
          </a:xfrm>
          <a:prstGeom prst="rect">
            <a:avLst/>
          </a:prstGeom>
          <a:noFill/>
        </p:spPr>
        <p:txBody>
          <a:bodyPr wrap="none" rtlCol="0">
            <a:spAutoFit/>
          </a:bodyPr>
          <a:lstStyle/>
          <a:p>
            <a:r>
              <a:rPr lang="fr-CA" sz="1400" dirty="0">
                <a:latin typeface="Century Gothic" panose="020B0502020202020204" pitchFamily="34" charset="0"/>
              </a:rPr>
              <a:t>distributions</a:t>
            </a:r>
          </a:p>
        </p:txBody>
      </p:sp>
      <p:sp>
        <p:nvSpPr>
          <p:cNvPr id="97" name="Rectangle 96"/>
          <p:cNvSpPr/>
          <p:nvPr/>
        </p:nvSpPr>
        <p:spPr>
          <a:xfrm>
            <a:off x="576015" y="1588810"/>
            <a:ext cx="4240263" cy="492443"/>
          </a:xfrm>
          <a:prstGeom prst="rect">
            <a:avLst/>
          </a:prstGeom>
        </p:spPr>
        <p:txBody>
          <a:bodyPr wrap="none">
            <a:spAutoFit/>
          </a:bodyPr>
          <a:lstStyle/>
          <a:p>
            <a:r>
              <a:rPr lang="fr-CA" sz="2600" dirty="0"/>
              <a:t>Exemple IV : entreprise exclue</a:t>
            </a:r>
          </a:p>
        </p:txBody>
      </p:sp>
    </p:spTree>
    <p:extLst>
      <p:ext uri="{BB962C8B-B14F-4D97-AF65-F5344CB8AC3E}">
        <p14:creationId xmlns:p14="http://schemas.microsoft.com/office/powerpoint/2010/main" val="29363437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a:xfrm>
            <a:off x="587828" y="1463675"/>
            <a:ext cx="8229600" cy="4689475"/>
          </a:xfrm>
        </p:spPr>
        <p:txBody>
          <a:bodyPr/>
          <a:lstStyle/>
          <a:p>
            <a:pPr marL="0" indent="0">
              <a:buNone/>
            </a:pPr>
            <a:r>
              <a:rPr lang="fr-CA" dirty="0">
                <a:solidFill>
                  <a:schemeClr val="tx1"/>
                </a:solidFill>
              </a:rPr>
              <a:t>Exemple IV : entreprise exclue &amp; période d’opération de l’entreprise</a:t>
            </a:r>
          </a:p>
          <a:p>
            <a:pPr marL="0" indent="0">
              <a:buNone/>
            </a:pPr>
            <a:r>
              <a:rPr lang="en-CA" dirty="0">
                <a:solidFill>
                  <a:schemeClr val="tx1"/>
                </a:solidFill>
              </a:rPr>
              <a:t>Conclusion :</a:t>
            </a:r>
            <a:endParaRPr lang="fr-CA" dirty="0">
              <a:solidFill>
                <a:schemeClr val="tx1"/>
              </a:solidFill>
            </a:endParaRPr>
          </a:p>
          <a:p>
            <a:pPr marL="0" indent="0">
              <a:buNone/>
            </a:pPr>
            <a:r>
              <a:rPr lang="fr-CA" dirty="0">
                <a:solidFill>
                  <a:schemeClr val="tx1"/>
                </a:solidFill>
              </a:rPr>
              <a:t>Les dividendes reçus par Enfant 1 et Enfant 2 ne sont pas assujettis à l’IRF.</a:t>
            </a:r>
          </a:p>
          <a:p>
            <a:pPr marL="0" indent="0">
              <a:buNone/>
            </a:pPr>
            <a:r>
              <a:rPr lang="fr-CA" dirty="0">
                <a:solidFill>
                  <a:schemeClr val="tx1"/>
                </a:solidFill>
              </a:rPr>
              <a:t>Analyse :</a:t>
            </a:r>
          </a:p>
          <a:p>
            <a:r>
              <a:rPr lang="fr-CA" sz="2400" dirty="0">
                <a:solidFill>
                  <a:schemeClr val="tx1"/>
                </a:solidFill>
              </a:rPr>
              <a:t>Le revenu est-il un revenu fractionné ? Oui</a:t>
            </a:r>
          </a:p>
          <a:p>
            <a:pPr lvl="1"/>
            <a:r>
              <a:rPr lang="fr-CA" sz="2200" dirty="0">
                <a:solidFill>
                  <a:schemeClr val="tx1"/>
                </a:solidFill>
              </a:rPr>
              <a:t>Enfant 1 et Enfant 2 sont des particuliers déterminés;</a:t>
            </a:r>
          </a:p>
          <a:p>
            <a:pPr lvl="1"/>
            <a:r>
              <a:rPr lang="fr-CA" sz="2200" dirty="0">
                <a:solidFill>
                  <a:schemeClr val="tx1"/>
                </a:solidFill>
              </a:rPr>
              <a:t>Le revenu est un dividende de société privée;</a:t>
            </a:r>
          </a:p>
          <a:p>
            <a:pPr lvl="1"/>
            <a:r>
              <a:rPr lang="fr-CA" sz="2200" dirty="0">
                <a:solidFill>
                  <a:schemeClr val="tx1"/>
                </a:solidFill>
              </a:rPr>
              <a:t>Provient, directement ou indirectement, d’une entreprise liée.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47</a:t>
            </a:fld>
            <a:endParaRPr lang="en-US" altLang="en-US" dirty="0"/>
          </a:p>
        </p:txBody>
      </p:sp>
    </p:spTree>
    <p:extLst>
      <p:ext uri="{BB962C8B-B14F-4D97-AF65-F5344CB8AC3E}">
        <p14:creationId xmlns:p14="http://schemas.microsoft.com/office/powerpoint/2010/main" val="42645993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IV : entreprise exclue &amp; période d’opération de l’entreprise</a:t>
            </a:r>
          </a:p>
          <a:p>
            <a:pPr marL="0" indent="0">
              <a:buNone/>
            </a:pPr>
            <a:r>
              <a:rPr lang="en-CA" dirty="0">
                <a:solidFill>
                  <a:schemeClr val="tx1"/>
                </a:solidFill>
              </a:rPr>
              <a:t>Analyse :</a:t>
            </a:r>
            <a:endParaRPr lang="fr-CA" dirty="0">
              <a:solidFill>
                <a:schemeClr val="tx1"/>
              </a:solidFill>
            </a:endParaRPr>
          </a:p>
          <a:p>
            <a:r>
              <a:rPr lang="fr-CA" sz="2400" dirty="0">
                <a:solidFill>
                  <a:schemeClr val="tx1"/>
                </a:solidFill>
              </a:rPr>
              <a:t>Le revenu est-il un montant exclu ? Oui</a:t>
            </a:r>
          </a:p>
          <a:p>
            <a:pPr lvl="1"/>
            <a:r>
              <a:rPr lang="fr-CA" sz="2200" dirty="0">
                <a:solidFill>
                  <a:schemeClr val="tx1"/>
                </a:solidFill>
              </a:rPr>
              <a:t>Le dividende provient, directement ou indirectement, d’une entreprise exclue;</a:t>
            </a:r>
          </a:p>
          <a:p>
            <a:pPr lvl="1"/>
            <a:r>
              <a:rPr lang="fr-CA" sz="2200" dirty="0">
                <a:solidFill>
                  <a:schemeClr val="tx1"/>
                </a:solidFill>
              </a:rPr>
              <a:t>Enfant 1 et Enfant 2 sont réputés avoir une Participation Active dans l’entreprise (i.e. ils travaillent en moyenne 20 heures/sem. pendant la période de 40 semaines au cours de laquelle Fermeco exploite son entreprise). </a:t>
            </a:r>
          </a:p>
          <a:p>
            <a:pPr lvl="0"/>
            <a:r>
              <a:rPr lang="fr-CA" sz="2400" dirty="0">
                <a:solidFill>
                  <a:schemeClr val="tx1"/>
                </a:solidFill>
              </a:rPr>
              <a:t>Pas besoin de déterminer si le revenu constitue un rendement raisonnable.</a:t>
            </a:r>
            <a:r>
              <a:rPr lang="en-CA" sz="2400" dirty="0">
                <a:solidFill>
                  <a:schemeClr val="tx1"/>
                </a:solidFill>
              </a:rPr>
              <a:t> </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48</a:t>
            </a:fld>
            <a:endParaRPr lang="en-US" altLang="en-US"/>
          </a:p>
        </p:txBody>
      </p:sp>
    </p:spTree>
    <p:extLst>
      <p:ext uri="{BB962C8B-B14F-4D97-AF65-F5344CB8AC3E}">
        <p14:creationId xmlns:p14="http://schemas.microsoft.com/office/powerpoint/2010/main" val="899802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V : Entreprise exclue &amp; critère des 5 années précédentes</a:t>
            </a:r>
          </a:p>
          <a:p>
            <a:pPr marL="0" indent="0">
              <a:buNone/>
            </a:pPr>
            <a:r>
              <a:rPr lang="fr-CA" dirty="0">
                <a:solidFill>
                  <a:schemeClr val="tx1"/>
                </a:solidFill>
              </a:rPr>
              <a:t>Faits :</a:t>
            </a:r>
          </a:p>
          <a:p>
            <a:r>
              <a:rPr lang="fr-CA" sz="2400" dirty="0">
                <a:solidFill>
                  <a:schemeClr val="tx1"/>
                </a:solidFill>
              </a:rPr>
              <a:t>Idem à l’exemple IV sauf que pendant l’année, Enfant 2 a pris congé pendant l’été et n’a pas travaillé en moyenne 20 heures/sem. pendant la période de 40 semaines au cours de laquelle Fermeco a exploité son entreprise;</a:t>
            </a:r>
          </a:p>
          <a:p>
            <a:r>
              <a:rPr lang="fr-CA" sz="2400" dirty="0">
                <a:solidFill>
                  <a:schemeClr val="tx1"/>
                </a:solidFill>
              </a:rPr>
              <a:t>Enfant 2 a travaillé en moyenne plus de 20 heures/sem. lors de 6 des 7 dernières années; </a:t>
            </a:r>
          </a:p>
          <a:p>
            <a:r>
              <a:rPr lang="fr-CA" sz="2400" dirty="0">
                <a:solidFill>
                  <a:schemeClr val="tx1"/>
                </a:solidFill>
              </a:rPr>
              <a:t>Enfant 2 reçoit le même dividende de Fermeco pendant l’année.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49</a:t>
            </a:fld>
            <a:endParaRPr lang="en-US" altLang="en-US"/>
          </a:p>
        </p:txBody>
      </p:sp>
    </p:spTree>
    <p:extLst>
      <p:ext uri="{BB962C8B-B14F-4D97-AF65-F5344CB8AC3E}">
        <p14:creationId xmlns:p14="http://schemas.microsoft.com/office/powerpoint/2010/main" val="3760888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dirty="0"/>
              <a:t>IRF – </a:t>
            </a:r>
            <a:r>
              <a:rPr lang="fr-CA" dirty="0"/>
              <a:t>historique législatif</a:t>
            </a:r>
          </a:p>
        </p:txBody>
      </p:sp>
      <p:sp>
        <p:nvSpPr>
          <p:cNvPr id="3" name="Espace réservé du contenu 2"/>
          <p:cNvSpPr>
            <a:spLocks noGrp="1"/>
          </p:cNvSpPr>
          <p:nvPr>
            <p:ph idx="1"/>
          </p:nvPr>
        </p:nvSpPr>
        <p:spPr/>
        <p:txBody>
          <a:bodyPr/>
          <a:lstStyle/>
          <a:p>
            <a:r>
              <a:rPr lang="fr-CA" dirty="0">
                <a:solidFill>
                  <a:schemeClr val="tx1"/>
                </a:solidFill>
              </a:rPr>
              <a:t>20 mars 2018 – dépôt du projet de loi C-74, </a:t>
            </a:r>
            <a:r>
              <a:rPr lang="fr-CA" i="1" dirty="0">
                <a:solidFill>
                  <a:schemeClr val="tx1"/>
                </a:solidFill>
              </a:rPr>
              <a:t>Loi no 1 d’exécution du Budget de 2018.</a:t>
            </a:r>
            <a:endParaRPr lang="fr-CA" dirty="0">
              <a:solidFill>
                <a:schemeClr val="tx1"/>
              </a:solidFill>
            </a:endParaRPr>
          </a:p>
          <a:p>
            <a:r>
              <a:rPr lang="fr-CA" dirty="0">
                <a:solidFill>
                  <a:schemeClr val="tx1"/>
                </a:solidFill>
              </a:rPr>
              <a:t>Avril 2018 – Notes techniques du ministère des Finances.</a:t>
            </a:r>
          </a:p>
          <a:p>
            <a:r>
              <a:rPr lang="fr-CA" dirty="0">
                <a:solidFill>
                  <a:schemeClr val="tx1"/>
                </a:solidFill>
              </a:rPr>
              <a:t>21 juin 2018 – sanction des modifications à l’IRF, applicables après 2017.</a:t>
            </a:r>
            <a:endParaRPr lang="fr-CA" i="1" dirty="0">
              <a:solidFill>
                <a:schemeClr val="tx1"/>
              </a:solidFill>
            </a:endParaRP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5</a:t>
            </a:fld>
            <a:endParaRPr lang="en-US" altLang="en-US"/>
          </a:p>
        </p:txBody>
      </p:sp>
    </p:spTree>
    <p:extLst>
      <p:ext uri="{BB962C8B-B14F-4D97-AF65-F5344CB8AC3E}">
        <p14:creationId xmlns:p14="http://schemas.microsoft.com/office/powerpoint/2010/main" val="38563474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V : Entreprise exclue &amp; critère des 5 années précédentes</a:t>
            </a:r>
          </a:p>
          <a:p>
            <a:pPr marL="0" indent="0">
              <a:buNone/>
            </a:pPr>
            <a:r>
              <a:rPr lang="fr-FR" dirty="0">
                <a:solidFill>
                  <a:schemeClr val="tx1"/>
                </a:solidFill>
              </a:rPr>
              <a:t>Conclusion :</a:t>
            </a:r>
          </a:p>
          <a:p>
            <a:pPr marL="0" indent="0">
              <a:buNone/>
            </a:pPr>
            <a:r>
              <a:rPr lang="fr-FR" sz="2400" dirty="0">
                <a:solidFill>
                  <a:schemeClr val="tx1"/>
                </a:solidFill>
              </a:rPr>
              <a:t>Le dividende reçu par Enfant 2 n’est pas assujetti à l’IRF.</a:t>
            </a:r>
          </a:p>
          <a:p>
            <a:pPr marL="0" indent="0">
              <a:buNone/>
            </a:pPr>
            <a:r>
              <a:rPr lang="fr-FR" sz="2400" dirty="0">
                <a:solidFill>
                  <a:schemeClr val="tx1"/>
                </a:solidFill>
              </a:rPr>
              <a:t>Analyse :</a:t>
            </a:r>
          </a:p>
          <a:p>
            <a:r>
              <a:rPr lang="fr-FR" sz="2200" dirty="0">
                <a:solidFill>
                  <a:schemeClr val="tx1"/>
                </a:solidFill>
              </a:rPr>
              <a:t>Le revenu est-il un revenu fractionné ? Oui</a:t>
            </a:r>
          </a:p>
          <a:p>
            <a:pPr lvl="1"/>
            <a:r>
              <a:rPr lang="fr-FR" sz="2200" dirty="0">
                <a:solidFill>
                  <a:schemeClr val="tx1"/>
                </a:solidFill>
              </a:rPr>
              <a:t>Enfant 2 est un particulier déterminé;</a:t>
            </a:r>
          </a:p>
          <a:p>
            <a:pPr lvl="1"/>
            <a:r>
              <a:rPr lang="fr-FR" sz="2200" dirty="0">
                <a:solidFill>
                  <a:schemeClr val="tx1"/>
                </a:solidFill>
              </a:rPr>
              <a:t>Le revenu est un dividende de société privée;</a:t>
            </a:r>
          </a:p>
          <a:p>
            <a:pPr lvl="1"/>
            <a:r>
              <a:rPr lang="fr-FR" sz="2200" dirty="0">
                <a:solidFill>
                  <a:schemeClr val="tx1"/>
                </a:solidFill>
              </a:rPr>
              <a:t>Provient, directement ou indirectement, d’une entreprise liée.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50</a:t>
            </a:fld>
            <a:endParaRPr lang="en-US" altLang="en-US" dirty="0"/>
          </a:p>
        </p:txBody>
      </p:sp>
    </p:spTree>
    <p:extLst>
      <p:ext uri="{BB962C8B-B14F-4D97-AF65-F5344CB8AC3E}">
        <p14:creationId xmlns:p14="http://schemas.microsoft.com/office/powerpoint/2010/main" val="22049263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V : Entreprise exclue &amp; critère des 5 années précédentes</a:t>
            </a:r>
          </a:p>
          <a:p>
            <a:pPr marL="0" indent="0">
              <a:buNone/>
            </a:pPr>
            <a:r>
              <a:rPr lang="fr-FR" dirty="0">
                <a:solidFill>
                  <a:schemeClr val="tx1"/>
                </a:solidFill>
              </a:rPr>
              <a:t>Analyse :</a:t>
            </a:r>
            <a:endParaRPr lang="fr-FR" sz="1800" dirty="0">
              <a:solidFill>
                <a:schemeClr val="tx1"/>
              </a:solidFill>
            </a:endParaRPr>
          </a:p>
          <a:p>
            <a:r>
              <a:rPr lang="fr-FR" sz="2200" dirty="0">
                <a:solidFill>
                  <a:schemeClr val="tx1"/>
                </a:solidFill>
              </a:rPr>
              <a:t>Le revenu est-il un montant exclu ? Oui</a:t>
            </a:r>
          </a:p>
          <a:p>
            <a:pPr lvl="1"/>
            <a:r>
              <a:rPr lang="fr-FR" sz="2200" dirty="0">
                <a:solidFill>
                  <a:schemeClr val="tx1"/>
                </a:solidFill>
              </a:rPr>
              <a:t>Le dividende provient, directement ou indirectement, d’une entreprise exclue;</a:t>
            </a:r>
          </a:p>
          <a:p>
            <a:pPr lvl="1"/>
            <a:r>
              <a:rPr lang="fr-FR" sz="2200" dirty="0">
                <a:solidFill>
                  <a:schemeClr val="tx1"/>
                </a:solidFill>
              </a:rPr>
              <a:t>Enfant 2 n’est pas réputé avoir une participation active dans l’année d’imposition, mais a satisfait au critère pendant 5 années d’impositions antérieures.</a:t>
            </a:r>
          </a:p>
          <a:p>
            <a:pPr lvl="0"/>
            <a:r>
              <a:rPr lang="fr-FR" sz="2200" dirty="0">
                <a:solidFill>
                  <a:schemeClr val="tx1"/>
                </a:solidFill>
              </a:rPr>
              <a:t>Pas besoin de déterminer si le revenu est un rendement raisonnable.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51</a:t>
            </a:fld>
            <a:endParaRPr lang="en-US" altLang="en-US"/>
          </a:p>
        </p:txBody>
      </p:sp>
    </p:spTree>
    <p:extLst>
      <p:ext uri="{BB962C8B-B14F-4D97-AF65-F5344CB8AC3E}">
        <p14:creationId xmlns:p14="http://schemas.microsoft.com/office/powerpoint/2010/main" val="27871584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VI : Entreprise exclue &amp; entreprises multiples</a:t>
            </a:r>
          </a:p>
          <a:p>
            <a:pPr marL="0" indent="0">
              <a:buNone/>
            </a:pPr>
            <a:r>
              <a:rPr lang="fr-CA" dirty="0">
                <a:solidFill>
                  <a:schemeClr val="tx1"/>
                </a:solidFill>
              </a:rPr>
              <a:t>Faits* :</a:t>
            </a:r>
          </a:p>
          <a:p>
            <a:r>
              <a:rPr lang="fr-CA" sz="2400" dirty="0">
                <a:solidFill>
                  <a:schemeClr val="tx1"/>
                </a:solidFill>
              </a:rPr>
              <a:t>Conjoint A détient des actions privilégiées sans droit de vote d’Opco;</a:t>
            </a:r>
          </a:p>
          <a:p>
            <a:r>
              <a:rPr lang="fr-CA" sz="2400" dirty="0">
                <a:solidFill>
                  <a:schemeClr val="tx1"/>
                </a:solidFill>
              </a:rPr>
              <a:t>Conjoint B détient toutes les actions ordinaires d’Opco; </a:t>
            </a:r>
          </a:p>
          <a:p>
            <a:r>
              <a:rPr lang="fr-CA" sz="2400" dirty="0">
                <a:solidFill>
                  <a:schemeClr val="tx1"/>
                </a:solidFill>
              </a:rPr>
              <a:t>Conjoint A et Conjoint B sont des particuliers déterminés;</a:t>
            </a:r>
          </a:p>
          <a:p>
            <a:r>
              <a:rPr lang="fr-CA" sz="2400" dirty="0">
                <a:solidFill>
                  <a:schemeClr val="tx1"/>
                </a:solidFill>
              </a:rPr>
              <a:t>Opco exploite une entreprise de construction et une entreprise de gestion immobilière;</a:t>
            </a:r>
          </a:p>
          <a:p>
            <a:pPr marL="0" indent="0">
              <a:buNone/>
            </a:pPr>
            <a:r>
              <a:rPr lang="fr-CA" sz="1400" dirty="0">
                <a:solidFill>
                  <a:schemeClr val="tx1"/>
                </a:solidFill>
              </a:rPr>
              <a:t>*Basé sur un exemple inclus dans une correspondance de l’ARC à la Fédération canadienne de l’entreprise indépendante datée du 25 mai 2018.</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52</a:t>
            </a:fld>
            <a:endParaRPr lang="en-US" altLang="en-US"/>
          </a:p>
        </p:txBody>
      </p:sp>
    </p:spTree>
    <p:extLst>
      <p:ext uri="{BB962C8B-B14F-4D97-AF65-F5344CB8AC3E}">
        <p14:creationId xmlns:p14="http://schemas.microsoft.com/office/powerpoint/2010/main" val="42133598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VI : Entreprise exclue &amp; entreprises multiples</a:t>
            </a:r>
          </a:p>
          <a:p>
            <a:pPr marL="0" indent="0">
              <a:buNone/>
            </a:pPr>
            <a:r>
              <a:rPr lang="fr-CA" dirty="0">
                <a:solidFill>
                  <a:schemeClr val="tx1"/>
                </a:solidFill>
              </a:rPr>
              <a:t>Faits :</a:t>
            </a:r>
          </a:p>
          <a:p>
            <a:r>
              <a:rPr lang="fr-CA" sz="2400" dirty="0">
                <a:solidFill>
                  <a:schemeClr val="tx1"/>
                </a:solidFill>
              </a:rPr>
              <a:t>Conjoint A a travaillé en moyenne plus de 20 heures/sem. dans l’entreprise de gestion immobilière depuis la constitution d’Opco (il y a 10 ans);</a:t>
            </a:r>
          </a:p>
          <a:p>
            <a:r>
              <a:rPr lang="fr-CA" sz="2400" dirty="0">
                <a:solidFill>
                  <a:schemeClr val="tx1"/>
                </a:solidFill>
              </a:rPr>
              <a:t>Conjoint A n’a pas une Participation Active dans l’entreprise de construction d’Opco; </a:t>
            </a:r>
          </a:p>
          <a:p>
            <a:r>
              <a:rPr lang="fr-CA" sz="2400" dirty="0">
                <a:solidFill>
                  <a:schemeClr val="tx1"/>
                </a:solidFill>
              </a:rPr>
              <a:t>Opco paye un dividende à Conjoint A.</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53</a:t>
            </a:fld>
            <a:endParaRPr lang="en-US" altLang="en-US"/>
          </a:p>
        </p:txBody>
      </p:sp>
    </p:spTree>
    <p:extLst>
      <p:ext uri="{BB962C8B-B14F-4D97-AF65-F5344CB8AC3E}">
        <p14:creationId xmlns:p14="http://schemas.microsoft.com/office/powerpoint/2010/main" val="5112797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VI : Entreprise exclue &amp; entreprises multiples</a:t>
            </a:r>
          </a:p>
          <a:p>
            <a:pPr marL="0" indent="0">
              <a:buNone/>
            </a:pPr>
            <a:r>
              <a:rPr lang="en-CA" dirty="0">
                <a:solidFill>
                  <a:schemeClr val="tx1"/>
                </a:solidFill>
              </a:rPr>
              <a:t>Conclusion :</a:t>
            </a:r>
            <a:endParaRPr lang="fr-CA" dirty="0">
              <a:solidFill>
                <a:schemeClr val="tx1"/>
              </a:solidFill>
            </a:endParaRPr>
          </a:p>
          <a:p>
            <a:pPr marL="0" indent="0">
              <a:buNone/>
            </a:pPr>
            <a:r>
              <a:rPr lang="fr-CA" sz="2400" dirty="0">
                <a:solidFill>
                  <a:schemeClr val="tx1"/>
                </a:solidFill>
              </a:rPr>
              <a:t>Tout dividende provenant, directement ou indirectement, de l’entreprise de gestion immobilière ne sera pas assujetti à l’IRF. </a:t>
            </a:r>
          </a:p>
          <a:p>
            <a:pPr marL="0" indent="0">
              <a:buNone/>
            </a:pPr>
            <a:r>
              <a:rPr lang="fr-CA" sz="2400" dirty="0">
                <a:solidFill>
                  <a:schemeClr val="tx1"/>
                </a:solidFill>
              </a:rPr>
              <a:t>Analyse :</a:t>
            </a:r>
          </a:p>
          <a:p>
            <a:r>
              <a:rPr lang="fr-CA" sz="2200" dirty="0">
                <a:solidFill>
                  <a:schemeClr val="tx1"/>
                </a:solidFill>
              </a:rPr>
              <a:t>Le dividende est-il un revenu fractionné ? Oui</a:t>
            </a:r>
          </a:p>
          <a:p>
            <a:pPr lvl="1"/>
            <a:r>
              <a:rPr lang="fr-CA" sz="2200" dirty="0">
                <a:solidFill>
                  <a:schemeClr val="tx1"/>
                </a:solidFill>
              </a:rPr>
              <a:t>Conjoint A est un particulier déterminé;</a:t>
            </a:r>
          </a:p>
          <a:p>
            <a:pPr lvl="1"/>
            <a:r>
              <a:rPr lang="fr-CA" sz="2200" dirty="0">
                <a:solidFill>
                  <a:schemeClr val="tx1"/>
                </a:solidFill>
              </a:rPr>
              <a:t>Le revenu est un dividende de société privée;</a:t>
            </a:r>
          </a:p>
          <a:p>
            <a:pPr lvl="1"/>
            <a:r>
              <a:rPr lang="fr-CA" sz="2200" dirty="0">
                <a:solidFill>
                  <a:schemeClr val="tx1"/>
                </a:solidFill>
              </a:rPr>
              <a:t>Provient, directement ou indirectement, d’une entreprise liée.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54</a:t>
            </a:fld>
            <a:endParaRPr lang="en-US" altLang="en-US"/>
          </a:p>
        </p:txBody>
      </p:sp>
    </p:spTree>
    <p:extLst>
      <p:ext uri="{BB962C8B-B14F-4D97-AF65-F5344CB8AC3E}">
        <p14:creationId xmlns:p14="http://schemas.microsoft.com/office/powerpoint/2010/main" val="1538398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VI: Entreprise exclue &amp; entreprises multiples</a:t>
            </a:r>
          </a:p>
          <a:p>
            <a:pPr marL="0" indent="0">
              <a:buNone/>
            </a:pPr>
            <a:r>
              <a:rPr lang="en-CA" dirty="0">
                <a:solidFill>
                  <a:schemeClr val="tx1"/>
                </a:solidFill>
              </a:rPr>
              <a:t>Analyse :</a:t>
            </a:r>
            <a:endParaRPr lang="fr-CA" dirty="0">
              <a:solidFill>
                <a:schemeClr val="tx1"/>
              </a:solidFill>
            </a:endParaRPr>
          </a:p>
          <a:p>
            <a:r>
              <a:rPr lang="fr-CA" sz="2200" dirty="0">
                <a:solidFill>
                  <a:schemeClr val="tx1"/>
                </a:solidFill>
              </a:rPr>
              <a:t>Le revenu est-il un montant exclu ? Oui, dans le cas de l’entreprise de gestion immobilière.</a:t>
            </a:r>
          </a:p>
          <a:p>
            <a:pPr lvl="1"/>
            <a:r>
              <a:rPr lang="fr-CA" sz="2200" dirty="0">
                <a:solidFill>
                  <a:schemeClr val="tx1"/>
                </a:solidFill>
              </a:rPr>
              <a:t>Le dividende provient, directement ou indirectement, d’une entreprise liée; </a:t>
            </a:r>
          </a:p>
          <a:p>
            <a:pPr lvl="1"/>
            <a:r>
              <a:rPr lang="fr-CA" sz="2200" dirty="0">
                <a:solidFill>
                  <a:schemeClr val="tx1"/>
                </a:solidFill>
              </a:rPr>
              <a:t>Conjoint A est réputé avoir une Participation Active dans l’entreprise de gestion immobilière (satisfait au critère de 20 heures/sem.);</a:t>
            </a:r>
          </a:p>
          <a:p>
            <a:pPr lvl="0"/>
            <a:r>
              <a:rPr lang="fr-CA" sz="2200" dirty="0">
                <a:solidFill>
                  <a:schemeClr val="tx1"/>
                </a:solidFill>
              </a:rPr>
              <a:t>Tout dividende payé à Conjoint A provenant, directement ou indirectement, de l’entreprise de construction ne provient pas d’une entreprise exclue.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55</a:t>
            </a:fld>
            <a:endParaRPr lang="en-US" altLang="en-US"/>
          </a:p>
        </p:txBody>
      </p:sp>
    </p:spTree>
    <p:extLst>
      <p:ext uri="{BB962C8B-B14F-4D97-AF65-F5344CB8AC3E}">
        <p14:creationId xmlns:p14="http://schemas.microsoft.com/office/powerpoint/2010/main" val="18862336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VI : Entreprise exclue &amp; entreprises multiples</a:t>
            </a:r>
          </a:p>
          <a:p>
            <a:pPr marL="0" indent="0">
              <a:buNone/>
            </a:pPr>
            <a:r>
              <a:rPr lang="en-CA" dirty="0">
                <a:solidFill>
                  <a:schemeClr val="tx1"/>
                </a:solidFill>
              </a:rPr>
              <a:t>Analyse :</a:t>
            </a:r>
            <a:endParaRPr lang="fr-CA" dirty="0">
              <a:solidFill>
                <a:schemeClr val="tx1"/>
              </a:solidFill>
            </a:endParaRPr>
          </a:p>
          <a:p>
            <a:pPr lvl="1"/>
            <a:r>
              <a:rPr lang="fr-CA" sz="2200" dirty="0">
                <a:solidFill>
                  <a:schemeClr val="tx1"/>
                </a:solidFill>
              </a:rPr>
              <a:t>Y </a:t>
            </a:r>
            <a:r>
              <a:rPr lang="fr-CA" sz="2200" dirty="0" err="1">
                <a:solidFill>
                  <a:schemeClr val="tx1"/>
                </a:solidFill>
              </a:rPr>
              <a:t>a-t-il</a:t>
            </a:r>
            <a:r>
              <a:rPr lang="fr-CA" sz="2200" dirty="0">
                <a:solidFill>
                  <a:schemeClr val="tx1"/>
                </a:solidFill>
              </a:rPr>
              <a:t> une autre catégorie de montant exclu applicable ? </a:t>
            </a:r>
          </a:p>
          <a:p>
            <a:pPr lvl="2"/>
            <a:r>
              <a:rPr lang="fr-CA" dirty="0">
                <a:solidFill>
                  <a:schemeClr val="tx1"/>
                </a:solidFill>
              </a:rPr>
              <a:t>Par exemple, le dividende est-il tiré d’actions exclues ?</a:t>
            </a:r>
          </a:p>
          <a:p>
            <a:pPr marL="715963" lvl="2" indent="-273050"/>
            <a:r>
              <a:rPr lang="fr-CA" dirty="0">
                <a:solidFill>
                  <a:schemeClr val="tx1"/>
                </a:solidFill>
              </a:rPr>
              <a:t>Suivi pour déterminer à partir de quelle entreprise le dividende est payé ?</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56</a:t>
            </a:fld>
            <a:endParaRPr lang="en-US" altLang="en-US"/>
          </a:p>
        </p:txBody>
      </p:sp>
    </p:spTree>
    <p:extLst>
      <p:ext uri="{BB962C8B-B14F-4D97-AF65-F5344CB8AC3E}">
        <p14:creationId xmlns:p14="http://schemas.microsoft.com/office/powerpoint/2010/main" val="21831205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3200" dirty="0"/>
              <a:t>Ajouts clés – « montant exclu » : « entreprise exclue » Entreprises multiples</a:t>
            </a:r>
            <a:endParaRPr lang="en-CA" sz="3200" dirty="0"/>
          </a:p>
        </p:txBody>
      </p:sp>
      <p:sp>
        <p:nvSpPr>
          <p:cNvPr id="3" name="Content Placeholder 2"/>
          <p:cNvSpPr>
            <a:spLocks noGrp="1"/>
          </p:cNvSpPr>
          <p:nvPr>
            <p:ph idx="1"/>
          </p:nvPr>
        </p:nvSpPr>
        <p:spPr/>
        <p:txBody>
          <a:bodyPr/>
          <a:lstStyle/>
          <a:p>
            <a:r>
              <a:rPr lang="fr-CA" sz="2400" dirty="0">
                <a:solidFill>
                  <a:schemeClr val="tx1"/>
                </a:solidFill>
              </a:rPr>
              <a:t>Lorsque des dividendes proviennent de plus d’une entreprise d’une société, il faut s’assurer que les dividendes payés à un particulier déterminé proviennent de l’entreprise dans laquelle le particulier déterminé a une Participation Active.   </a:t>
            </a:r>
          </a:p>
          <a:p>
            <a:r>
              <a:rPr lang="fr-CA" sz="2400" dirty="0">
                <a:solidFill>
                  <a:schemeClr val="tx1"/>
                </a:solidFill>
              </a:rPr>
              <a:t>Questions à considérer</a:t>
            </a:r>
          </a:p>
          <a:p>
            <a:pPr marL="715963" lvl="1" indent="-273050"/>
            <a:r>
              <a:rPr lang="fr-CA" sz="2200" dirty="0">
                <a:solidFill>
                  <a:schemeClr val="tx1"/>
                </a:solidFill>
              </a:rPr>
              <a:t>Entreprise unique v/s entreprises séparées – paragraphe 3 du Bulletin d’interprétation IT-206R</a:t>
            </a:r>
          </a:p>
          <a:p>
            <a:pPr marL="715963" lvl="1" indent="-273050"/>
            <a:r>
              <a:rPr lang="fr-CA" sz="2200" dirty="0">
                <a:solidFill>
                  <a:schemeClr val="tx1"/>
                </a:solidFill>
              </a:rPr>
              <a:t>Dividendes payés annuellement v/s périodiquement</a:t>
            </a:r>
          </a:p>
          <a:p>
            <a:pPr marL="361950" lvl="1" indent="-361950"/>
            <a:r>
              <a:rPr lang="fr-CA" dirty="0">
                <a:solidFill>
                  <a:schemeClr val="tx1"/>
                </a:solidFill>
              </a:rPr>
              <a:t>Situations particulières</a:t>
            </a:r>
          </a:p>
          <a:p>
            <a:pPr marL="715963" lvl="2" indent="-273050"/>
            <a:r>
              <a:rPr lang="fr-CA" sz="2000" dirty="0">
                <a:solidFill>
                  <a:schemeClr val="tx1"/>
                </a:solidFill>
              </a:rPr>
              <a:t>Entreprises à perte</a:t>
            </a:r>
          </a:p>
          <a:p>
            <a:pPr marL="715963" lvl="2" indent="-273050"/>
            <a:r>
              <a:rPr lang="fr-CA" sz="2000" dirty="0">
                <a:solidFill>
                  <a:schemeClr val="tx1"/>
                </a:solidFill>
              </a:rPr>
              <a:t>Dividendes excédant les gains des dernières années  </a:t>
            </a:r>
            <a:endParaRPr lang="en-CA" sz="2000" dirty="0">
              <a:solidFill>
                <a:schemeClr val="tx1"/>
              </a:solidFill>
            </a:endParaRPr>
          </a:p>
        </p:txBody>
      </p:sp>
      <p:sp>
        <p:nvSpPr>
          <p:cNvPr id="4" name="Slide Number Placeholder 3"/>
          <p:cNvSpPr>
            <a:spLocks noGrp="1"/>
          </p:cNvSpPr>
          <p:nvPr>
            <p:ph type="sldNum" sz="quarter" idx="10"/>
          </p:nvPr>
        </p:nvSpPr>
        <p:spPr/>
        <p:txBody>
          <a:bodyPr/>
          <a:lstStyle/>
          <a:p>
            <a:fld id="{78075564-AF6E-40FC-905A-F6C5E8D29614}" type="slidenum">
              <a:rPr lang="en-US" altLang="en-US" smtClean="0"/>
              <a:pPr/>
              <a:t>57</a:t>
            </a:fld>
            <a:endParaRPr lang="en-US" altLang="en-US"/>
          </a:p>
        </p:txBody>
      </p:sp>
    </p:spTree>
    <p:extLst>
      <p:ext uri="{BB962C8B-B14F-4D97-AF65-F5344CB8AC3E}">
        <p14:creationId xmlns:p14="http://schemas.microsoft.com/office/powerpoint/2010/main" val="350173819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Problèmes de conformité</a:t>
            </a:r>
          </a:p>
          <a:p>
            <a:pPr marL="0" indent="0">
              <a:buNone/>
            </a:pPr>
            <a:r>
              <a:rPr lang="fr-CA" dirty="0">
                <a:solidFill>
                  <a:schemeClr val="tx1"/>
                </a:solidFill>
              </a:rPr>
              <a:t>Éléments de vérification aux fins du critère des 20 heures/sem.</a:t>
            </a:r>
          </a:p>
          <a:p>
            <a:r>
              <a:rPr lang="fr-CA" sz="2400" dirty="0">
                <a:solidFill>
                  <a:schemeClr val="tx1"/>
                </a:solidFill>
              </a:rPr>
              <a:t>Dépend des faits et circonstances de chaque cas;</a:t>
            </a:r>
          </a:p>
          <a:p>
            <a:r>
              <a:rPr lang="fr-CA" sz="2400" dirty="0">
                <a:solidFill>
                  <a:schemeClr val="tx1"/>
                </a:solidFill>
              </a:rPr>
              <a:t>Facteurs pouvant être pris en considération comprennent :</a:t>
            </a:r>
          </a:p>
          <a:p>
            <a:pPr lvl="1"/>
            <a:r>
              <a:rPr lang="fr-CA" sz="2200" dirty="0">
                <a:solidFill>
                  <a:schemeClr val="tx1"/>
                </a:solidFill>
              </a:rPr>
              <a:t>Feuilles de temps, horaires, registres;</a:t>
            </a:r>
          </a:p>
          <a:p>
            <a:pPr lvl="1"/>
            <a:r>
              <a:rPr lang="fr-CA" sz="2200" dirty="0">
                <a:solidFill>
                  <a:schemeClr val="tx1"/>
                </a:solidFill>
              </a:rPr>
              <a:t>Dossiers de paie;</a:t>
            </a:r>
          </a:p>
          <a:p>
            <a:pPr lvl="1"/>
            <a:r>
              <a:rPr lang="fr-CA" sz="2200" dirty="0">
                <a:solidFill>
                  <a:schemeClr val="tx1"/>
                </a:solidFill>
              </a:rPr>
              <a:t>Type d’entreprise et tâches accomplies en lien avec les principales activités de l’entreprise;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58</a:t>
            </a:fld>
            <a:endParaRPr lang="en-US" altLang="en-US"/>
          </a:p>
        </p:txBody>
      </p:sp>
    </p:spTree>
    <p:extLst>
      <p:ext uri="{BB962C8B-B14F-4D97-AF65-F5344CB8AC3E}">
        <p14:creationId xmlns:p14="http://schemas.microsoft.com/office/powerpoint/2010/main" val="3279548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entreprise exclue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Problèmes de conformité</a:t>
            </a:r>
          </a:p>
          <a:p>
            <a:pPr marL="0" indent="0">
              <a:buNone/>
            </a:pPr>
            <a:r>
              <a:rPr lang="fr-CA" dirty="0">
                <a:solidFill>
                  <a:schemeClr val="tx1"/>
                </a:solidFill>
              </a:rPr>
              <a:t>Éléments de vérification aux fins du critère des 20 heures/sem.</a:t>
            </a:r>
          </a:p>
          <a:p>
            <a:pPr lvl="1"/>
            <a:r>
              <a:rPr lang="fr-CA" sz="2200" dirty="0">
                <a:solidFill>
                  <a:schemeClr val="tx1"/>
                </a:solidFill>
              </a:rPr>
              <a:t>L’éducation, la formation et l’expérience du particulier;</a:t>
            </a:r>
          </a:p>
          <a:p>
            <a:pPr lvl="1"/>
            <a:r>
              <a:rPr lang="fr-CA" sz="2200" dirty="0">
                <a:solidFill>
                  <a:schemeClr val="tx1"/>
                </a:solidFill>
              </a:rPr>
              <a:t>Connaissances particulières, habiletés et savoir faire du particulier.</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59</a:t>
            </a:fld>
            <a:endParaRPr lang="en-US" altLang="en-US"/>
          </a:p>
        </p:txBody>
      </p:sp>
    </p:spTree>
    <p:extLst>
      <p:ext uri="{BB962C8B-B14F-4D97-AF65-F5344CB8AC3E}">
        <p14:creationId xmlns:p14="http://schemas.microsoft.com/office/powerpoint/2010/main" val="3518455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8019"/>
            <a:ext cx="8229600" cy="985837"/>
          </a:xfrm>
        </p:spPr>
        <p:txBody>
          <a:bodyPr>
            <a:noAutofit/>
          </a:bodyPr>
          <a:lstStyle/>
          <a:p>
            <a:r>
              <a:rPr lang="fr-CA" dirty="0"/>
              <a:t>Aperçu de l’ « ancien » article 120.4</a:t>
            </a:r>
            <a:br>
              <a:rPr lang="fr-CA" dirty="0"/>
            </a:br>
            <a:r>
              <a:rPr lang="fr-CA" dirty="0"/>
              <a:t>Kiddie Tax – structure de base</a:t>
            </a:r>
          </a:p>
        </p:txBody>
      </p:sp>
      <p:sp>
        <p:nvSpPr>
          <p:cNvPr id="3" name="Espace réservé du contenu 2"/>
          <p:cNvSpPr>
            <a:spLocks noGrp="1"/>
          </p:cNvSpPr>
          <p:nvPr>
            <p:ph idx="1"/>
          </p:nvPr>
        </p:nvSpPr>
        <p:spPr/>
        <p:txBody>
          <a:bodyPr/>
          <a:lstStyle/>
          <a:p>
            <a:pPr marL="0" indent="0">
              <a:buNone/>
            </a:pPr>
            <a:r>
              <a:rPr lang="fr-CA" dirty="0">
                <a:solidFill>
                  <a:schemeClr val="tx1"/>
                </a:solidFill>
              </a:rPr>
              <a:t>Paragraphes 120.4(2) &amp; (3) </a:t>
            </a:r>
          </a:p>
          <a:p>
            <a:r>
              <a:rPr lang="fr-CA" sz="2400" dirty="0">
                <a:solidFill>
                  <a:schemeClr val="tx1"/>
                </a:solidFill>
              </a:rPr>
              <a:t>Applicables à des « particuliers déterminés ».</a:t>
            </a:r>
          </a:p>
          <a:p>
            <a:r>
              <a:rPr lang="fr-CA" sz="2400" dirty="0">
                <a:solidFill>
                  <a:schemeClr val="tx1"/>
                </a:solidFill>
              </a:rPr>
              <a:t>« Revenu fractionné » imposé au taux marginal d’imposition supérieur.</a:t>
            </a:r>
          </a:p>
          <a:p>
            <a:r>
              <a:rPr lang="fr-CA" sz="2400" dirty="0">
                <a:solidFill>
                  <a:schemeClr val="tx1"/>
                </a:solidFill>
              </a:rPr>
              <a:t>Impôt réduit seulement par les crédits d’impôt prévus aux articles 121 et 126.</a:t>
            </a:r>
          </a:p>
          <a:p>
            <a:r>
              <a:rPr lang="fr-CA" sz="2400" dirty="0">
                <a:solidFill>
                  <a:schemeClr val="tx1"/>
                </a:solidFill>
              </a:rPr>
              <a:t>Aucune réduction en vertu d’autres crédits d’impôt personnels.</a:t>
            </a:r>
          </a:p>
          <a:p>
            <a:r>
              <a:rPr lang="fr-CA" sz="2400" dirty="0">
                <a:solidFill>
                  <a:schemeClr val="tx1"/>
                </a:solidFill>
              </a:rPr>
              <a:t>Politique sous-jacente : restreindre le fractionnement de revenu avec les mineurs.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6</a:t>
            </a:fld>
            <a:endParaRPr lang="en-US" altLang="en-US"/>
          </a:p>
        </p:txBody>
      </p:sp>
    </p:spTree>
    <p:extLst>
      <p:ext uri="{BB962C8B-B14F-4D97-AF65-F5344CB8AC3E}">
        <p14:creationId xmlns:p14="http://schemas.microsoft.com/office/powerpoint/2010/main" val="11612596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Ajouts clés – « montant exclu » :  « entreprise exclue »</a:t>
            </a:r>
            <a:endParaRPr lang="en-CA" dirty="0"/>
          </a:p>
        </p:txBody>
      </p:sp>
      <p:sp>
        <p:nvSpPr>
          <p:cNvPr id="3" name="Content Placeholder 2"/>
          <p:cNvSpPr>
            <a:spLocks noGrp="1"/>
          </p:cNvSpPr>
          <p:nvPr>
            <p:ph idx="1"/>
          </p:nvPr>
        </p:nvSpPr>
        <p:spPr/>
        <p:txBody>
          <a:bodyPr/>
          <a:lstStyle/>
          <a:p>
            <a:r>
              <a:rPr lang="fr-CA" dirty="0">
                <a:solidFill>
                  <a:schemeClr val="tx1"/>
                </a:solidFill>
              </a:rPr>
              <a:t>Problèmes de conformité : livres et registres – exonération</a:t>
            </a:r>
          </a:p>
          <a:p>
            <a:pPr lvl="1"/>
            <a:r>
              <a:rPr lang="fr-CA" sz="2200" dirty="0">
                <a:solidFill>
                  <a:schemeClr val="tx1"/>
                </a:solidFill>
              </a:rPr>
              <a:t>Ce test se veut objectif</a:t>
            </a:r>
          </a:p>
          <a:p>
            <a:pPr lvl="1"/>
            <a:r>
              <a:rPr lang="fr-CA" sz="2200" dirty="0">
                <a:solidFill>
                  <a:schemeClr val="tx1"/>
                </a:solidFill>
              </a:rPr>
              <a:t>La meilleure façon de documenter est de maintenir des registres démontrant les heures travaillées dans l’année par les membres de la famille qui reçoivent des dividendes</a:t>
            </a:r>
          </a:p>
          <a:p>
            <a:pPr lvl="1"/>
            <a:r>
              <a:rPr lang="fr-CA" sz="2200" dirty="0">
                <a:solidFill>
                  <a:schemeClr val="tx1"/>
                </a:solidFill>
              </a:rPr>
              <a:t>Pour ceux se basant sur le critères des 5 années antérieures, l’ARC reconnaît que de tels registres pourraient ne pas avoir été tenus ou qu’ils ne sont plus disponibles.  </a:t>
            </a:r>
          </a:p>
          <a:p>
            <a:pPr marL="0" indent="0">
              <a:buNone/>
            </a:pPr>
            <a:endParaRPr lang="fr-CA" sz="2200" dirty="0"/>
          </a:p>
        </p:txBody>
      </p:sp>
      <p:sp>
        <p:nvSpPr>
          <p:cNvPr id="4" name="Slide Number Placeholder 3"/>
          <p:cNvSpPr>
            <a:spLocks noGrp="1"/>
          </p:cNvSpPr>
          <p:nvPr>
            <p:ph type="sldNum" sz="quarter" idx="10"/>
          </p:nvPr>
        </p:nvSpPr>
        <p:spPr/>
        <p:txBody>
          <a:bodyPr/>
          <a:lstStyle/>
          <a:p>
            <a:fld id="{78075564-AF6E-40FC-905A-F6C5E8D29614}" type="slidenum">
              <a:rPr lang="en-US" altLang="en-US" smtClean="0"/>
              <a:pPr/>
              <a:t>60</a:t>
            </a:fld>
            <a:endParaRPr lang="en-US" altLang="en-US"/>
          </a:p>
        </p:txBody>
      </p:sp>
    </p:spTree>
    <p:extLst>
      <p:ext uri="{BB962C8B-B14F-4D97-AF65-F5344CB8AC3E}">
        <p14:creationId xmlns:p14="http://schemas.microsoft.com/office/powerpoint/2010/main" val="9967396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Ajouts clés – « montant exclu » :  « entreprise exclue »</a:t>
            </a:r>
            <a:endParaRPr lang="en-CA" dirty="0"/>
          </a:p>
        </p:txBody>
      </p:sp>
      <p:sp>
        <p:nvSpPr>
          <p:cNvPr id="3" name="Content Placeholder 2"/>
          <p:cNvSpPr>
            <a:spLocks noGrp="1"/>
          </p:cNvSpPr>
          <p:nvPr>
            <p:ph idx="1"/>
          </p:nvPr>
        </p:nvSpPr>
        <p:spPr/>
        <p:txBody>
          <a:bodyPr/>
          <a:lstStyle/>
          <a:p>
            <a:r>
              <a:rPr lang="fr-CA" dirty="0">
                <a:solidFill>
                  <a:schemeClr val="tx1"/>
                </a:solidFill>
              </a:rPr>
              <a:t>Problèmes de conformité : livres et registres – exonération</a:t>
            </a:r>
          </a:p>
          <a:p>
            <a:pPr lvl="1"/>
            <a:r>
              <a:rPr lang="fr-CA" sz="2200" dirty="0">
                <a:solidFill>
                  <a:schemeClr val="tx1"/>
                </a:solidFill>
              </a:rPr>
              <a:t>Dans de telles situations, l’ARC considérera toute information disponible liée à l’historique de l’entreprise illustrant le degré d’implication des membres de la famille</a:t>
            </a:r>
          </a:p>
          <a:p>
            <a:pPr lvl="1"/>
            <a:r>
              <a:rPr lang="fr-CA" sz="2200" dirty="0">
                <a:solidFill>
                  <a:schemeClr val="tx1"/>
                </a:solidFill>
              </a:rPr>
              <a:t>L’ARC prévoit être raisonnable dans l’évaluation de telles situations lorsque les registres pourraient ne pas être disponibles pour les années antérieures.</a:t>
            </a:r>
            <a:r>
              <a:rPr lang="fr-CA" sz="2000" dirty="0">
                <a:solidFill>
                  <a:schemeClr val="tx1"/>
                </a:solidFill>
              </a:rPr>
              <a:t>  </a:t>
            </a:r>
            <a:endParaRPr lang="en-CA" dirty="0">
              <a:solidFill>
                <a:schemeClr val="tx1"/>
              </a:solidFill>
            </a:endParaRPr>
          </a:p>
        </p:txBody>
      </p:sp>
      <p:sp>
        <p:nvSpPr>
          <p:cNvPr id="4" name="Slide Number Placeholder 3"/>
          <p:cNvSpPr>
            <a:spLocks noGrp="1"/>
          </p:cNvSpPr>
          <p:nvPr>
            <p:ph type="sldNum" sz="quarter" idx="10"/>
          </p:nvPr>
        </p:nvSpPr>
        <p:spPr/>
        <p:txBody>
          <a:bodyPr/>
          <a:lstStyle/>
          <a:p>
            <a:fld id="{78075564-AF6E-40FC-905A-F6C5E8D29614}" type="slidenum">
              <a:rPr lang="en-US" altLang="en-US" smtClean="0"/>
              <a:pPr/>
              <a:t>61</a:t>
            </a:fld>
            <a:endParaRPr lang="en-US" altLang="en-US"/>
          </a:p>
        </p:txBody>
      </p:sp>
    </p:spTree>
    <p:extLst>
      <p:ext uri="{BB962C8B-B14F-4D97-AF65-F5344CB8AC3E}">
        <p14:creationId xmlns:p14="http://schemas.microsoft.com/office/powerpoint/2010/main" val="22260845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actions exclues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Survol :</a:t>
            </a:r>
          </a:p>
          <a:p>
            <a:r>
              <a:rPr lang="fr-CA" dirty="0">
                <a:solidFill>
                  <a:schemeClr val="tx1"/>
                </a:solidFill>
              </a:rPr>
              <a:t>Un montant exclu comprend un revenu tiré, ou un gain en capital imposable provenant de la disposition d’« actions exclues »;</a:t>
            </a:r>
          </a:p>
          <a:p>
            <a:r>
              <a:rPr lang="fr-CA" dirty="0">
                <a:solidFill>
                  <a:schemeClr val="tx1"/>
                </a:solidFill>
              </a:rPr>
              <a:t>Pas assujetti à l’IRF;</a:t>
            </a:r>
          </a:p>
          <a:p>
            <a:r>
              <a:rPr lang="fr-CA" dirty="0">
                <a:solidFill>
                  <a:schemeClr val="tx1"/>
                </a:solidFill>
              </a:rPr>
              <a:t>Applicable à des particuliers déterminés âgés de plus de 24 ans.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62</a:t>
            </a:fld>
            <a:endParaRPr lang="en-US" altLang="en-US"/>
          </a:p>
        </p:txBody>
      </p:sp>
    </p:spTree>
    <p:extLst>
      <p:ext uri="{BB962C8B-B14F-4D97-AF65-F5344CB8AC3E}">
        <p14:creationId xmlns:p14="http://schemas.microsoft.com/office/powerpoint/2010/main" val="9715677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actions exclues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Survol</a:t>
            </a:r>
          </a:p>
          <a:p>
            <a:r>
              <a:rPr lang="fr-CA" dirty="0">
                <a:solidFill>
                  <a:schemeClr val="tx1"/>
                </a:solidFill>
              </a:rPr>
              <a:t>Exonération ajoutée afin de simplifier l’application de l’IRF</a:t>
            </a:r>
          </a:p>
          <a:p>
            <a:pPr lvl="1"/>
            <a:r>
              <a:rPr lang="fr-CA" sz="2800" dirty="0">
                <a:solidFill>
                  <a:schemeClr val="tx1"/>
                </a:solidFill>
              </a:rPr>
              <a:t>Basé sur des critères plus objectifs;</a:t>
            </a:r>
          </a:p>
          <a:p>
            <a:pPr lvl="1"/>
            <a:r>
              <a:rPr lang="fr-CA" sz="2800" dirty="0">
                <a:solidFill>
                  <a:schemeClr val="tx1"/>
                </a:solidFill>
              </a:rPr>
              <a:t>Si les conditions sont satisfaites, pas assujetti à l’IRF nonobstant le montant du paiement;</a:t>
            </a:r>
          </a:p>
          <a:p>
            <a:pPr lvl="1"/>
            <a:r>
              <a:rPr lang="fr-CA" sz="2800" dirty="0">
                <a:solidFill>
                  <a:schemeClr val="tx1"/>
                </a:solidFill>
              </a:rPr>
              <a:t>permet d’éviter le test du rendement raisonnable.</a:t>
            </a:r>
            <a:endParaRPr lang="fr-CA" dirty="0">
              <a:solidFill>
                <a:schemeClr val="tx1"/>
              </a:solidFill>
            </a:endParaRPr>
          </a:p>
          <a:p>
            <a:pPr marL="0" indent="0">
              <a:buNone/>
            </a:pP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63</a:t>
            </a:fld>
            <a:endParaRPr lang="en-US" altLang="en-US"/>
          </a:p>
        </p:txBody>
      </p:sp>
    </p:spTree>
    <p:extLst>
      <p:ext uri="{BB962C8B-B14F-4D97-AF65-F5344CB8AC3E}">
        <p14:creationId xmlns:p14="http://schemas.microsoft.com/office/powerpoint/2010/main" val="16352835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actions exclues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Définition d’actions exclues</a:t>
            </a:r>
          </a:p>
          <a:p>
            <a:r>
              <a:rPr lang="fr-CA" dirty="0">
                <a:solidFill>
                  <a:schemeClr val="tx1"/>
                </a:solidFill>
              </a:rPr>
              <a:t>Définition prévue au paragraphe 120.4(1)</a:t>
            </a:r>
          </a:p>
          <a:p>
            <a:pPr lvl="1"/>
            <a:r>
              <a:rPr lang="fr-CA" dirty="0">
                <a:solidFill>
                  <a:schemeClr val="tx1"/>
                </a:solidFill>
              </a:rPr>
              <a:t>Société qui ne rend pas des services;</a:t>
            </a:r>
          </a:p>
          <a:p>
            <a:pPr lvl="1"/>
            <a:r>
              <a:rPr lang="fr-CA" dirty="0">
                <a:solidFill>
                  <a:schemeClr val="tx1"/>
                </a:solidFill>
              </a:rPr>
              <a:t>Le particulier déterminé satisfait à un critère de détention; et</a:t>
            </a:r>
            <a:endParaRPr lang="fr-CA" u="sng" dirty="0">
              <a:solidFill>
                <a:schemeClr val="tx1"/>
              </a:solidFill>
            </a:endParaRPr>
          </a:p>
          <a:p>
            <a:pPr lvl="1"/>
            <a:r>
              <a:rPr lang="fr-CA" dirty="0">
                <a:solidFill>
                  <a:schemeClr val="tx1"/>
                </a:solidFill>
              </a:rPr>
              <a:t>Le revenu de la société ne provient pas d’une entreprise liée.</a:t>
            </a:r>
          </a:p>
          <a:p>
            <a:pPr marL="0" indent="0">
              <a:buNone/>
            </a:pP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64</a:t>
            </a:fld>
            <a:endParaRPr lang="en-US" altLang="en-US"/>
          </a:p>
        </p:txBody>
      </p:sp>
    </p:spTree>
    <p:extLst>
      <p:ext uri="{BB962C8B-B14F-4D97-AF65-F5344CB8AC3E}">
        <p14:creationId xmlns:p14="http://schemas.microsoft.com/office/powerpoint/2010/main" val="957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actions exclues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Définition d’actions exclues</a:t>
            </a:r>
          </a:p>
          <a:p>
            <a:r>
              <a:rPr lang="fr-CA" sz="2300" dirty="0">
                <a:solidFill>
                  <a:schemeClr val="tx1"/>
                </a:solidFill>
              </a:rPr>
              <a:t>Pas une entreprise de services :</a:t>
            </a:r>
          </a:p>
          <a:p>
            <a:pPr lvl="1"/>
            <a:r>
              <a:rPr lang="fr-CA" sz="2300" dirty="0">
                <a:solidFill>
                  <a:schemeClr val="tx1"/>
                </a:solidFill>
              </a:rPr>
              <a:t>Moins de 90 % du revenu d’entreprise de la société pour sa dernière année d’imposition était tiré de la prestation de services; et</a:t>
            </a:r>
            <a:endParaRPr lang="fr-CA" sz="2300" u="sng" dirty="0">
              <a:solidFill>
                <a:schemeClr val="tx1"/>
              </a:solidFill>
            </a:endParaRPr>
          </a:p>
          <a:p>
            <a:pPr lvl="1"/>
            <a:r>
              <a:rPr lang="fr-CA" sz="2300" dirty="0">
                <a:solidFill>
                  <a:schemeClr val="tx1"/>
                </a:solidFill>
              </a:rPr>
              <a:t>La société n’est pas une société professionnelle.</a:t>
            </a:r>
          </a:p>
          <a:p>
            <a:pPr lvl="0"/>
            <a:r>
              <a:rPr lang="fr-CA" sz="2300" dirty="0">
                <a:solidFill>
                  <a:schemeClr val="tx1"/>
                </a:solidFill>
              </a:rPr>
              <a:t>Notes :</a:t>
            </a:r>
          </a:p>
          <a:p>
            <a:pPr lvl="1"/>
            <a:r>
              <a:rPr lang="fr-CA" sz="2000" dirty="0">
                <a:solidFill>
                  <a:schemeClr val="tx1"/>
                </a:solidFill>
              </a:rPr>
              <a:t>Table ronde de l’ARC 2018 de STEP Canada, Q. </a:t>
            </a:r>
            <a:r>
              <a:rPr lang="en-CA" sz="2300" dirty="0">
                <a:solidFill>
                  <a:schemeClr val="tx1"/>
                </a:solidFill>
              </a:rPr>
              <a:t>5.</a:t>
            </a:r>
          </a:p>
          <a:p>
            <a:pPr lvl="2"/>
            <a:r>
              <a:rPr lang="fr-CA" sz="2300" dirty="0">
                <a:solidFill>
                  <a:schemeClr val="tx1"/>
                </a:solidFill>
              </a:rPr>
              <a:t>Revenu réfère à revenu brut.</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65</a:t>
            </a:fld>
            <a:endParaRPr lang="en-US" altLang="en-US"/>
          </a:p>
        </p:txBody>
      </p:sp>
    </p:spTree>
    <p:extLst>
      <p:ext uri="{BB962C8B-B14F-4D97-AF65-F5344CB8AC3E}">
        <p14:creationId xmlns:p14="http://schemas.microsoft.com/office/powerpoint/2010/main" val="51501720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actions exclues »</a:t>
            </a:r>
            <a:endParaRPr lang="fr-CA" dirty="0"/>
          </a:p>
        </p:txBody>
      </p:sp>
      <p:sp>
        <p:nvSpPr>
          <p:cNvPr id="3" name="Espace réservé du contenu 2"/>
          <p:cNvSpPr>
            <a:spLocks noGrp="1"/>
          </p:cNvSpPr>
          <p:nvPr>
            <p:ph idx="1"/>
          </p:nvPr>
        </p:nvSpPr>
        <p:spPr/>
        <p:txBody>
          <a:bodyPr/>
          <a:lstStyle/>
          <a:p>
            <a:pPr marL="0" lvl="2" indent="0">
              <a:buNone/>
            </a:pPr>
            <a:r>
              <a:rPr lang="fr-CA" sz="2600" dirty="0">
                <a:solidFill>
                  <a:schemeClr val="tx1"/>
                </a:solidFill>
              </a:rPr>
              <a:t>Définition d’actions exclues</a:t>
            </a:r>
          </a:p>
          <a:p>
            <a:pPr marL="0" lvl="2" indent="0">
              <a:buNone/>
            </a:pPr>
            <a:endParaRPr lang="fr-CA" sz="2300" dirty="0">
              <a:solidFill>
                <a:schemeClr val="tx1"/>
              </a:solidFill>
            </a:endParaRPr>
          </a:p>
          <a:p>
            <a:pPr lvl="2"/>
            <a:r>
              <a:rPr lang="fr-CA" sz="2300" dirty="0">
                <a:solidFill>
                  <a:schemeClr val="tx1"/>
                </a:solidFill>
              </a:rPr>
              <a:t>La distinction entre un revenu provenant de la prestation de services et un revenu ne provenant pas de la prestation de services devrait être claire dans la plupart des cas.</a:t>
            </a:r>
          </a:p>
          <a:p>
            <a:pPr lvl="2"/>
            <a:r>
              <a:rPr lang="fr-CA" sz="2300" dirty="0">
                <a:solidFill>
                  <a:schemeClr val="tx1"/>
                </a:solidFill>
              </a:rPr>
              <a:t>Lorsqu’une entreprise a une composante « services » et une composante « autre que des services »,  chacune de ces composantes doit faire l’objet d’un suivi distinct, sauf si la composante « autre que des services » est accessoire à la composante « services ».</a:t>
            </a:r>
            <a:endParaRPr lang="fr-CA" sz="2300"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66</a:t>
            </a:fld>
            <a:endParaRPr lang="en-US" altLang="en-US"/>
          </a:p>
        </p:txBody>
      </p:sp>
    </p:spTree>
    <p:extLst>
      <p:ext uri="{BB962C8B-B14F-4D97-AF65-F5344CB8AC3E}">
        <p14:creationId xmlns:p14="http://schemas.microsoft.com/office/powerpoint/2010/main" val="35563988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actions exclues »</a:t>
            </a:r>
            <a:endParaRPr lang="fr-CA" dirty="0"/>
          </a:p>
        </p:txBody>
      </p:sp>
      <p:sp>
        <p:nvSpPr>
          <p:cNvPr id="3" name="Espace réservé du contenu 2"/>
          <p:cNvSpPr>
            <a:spLocks noGrp="1"/>
          </p:cNvSpPr>
          <p:nvPr>
            <p:ph idx="1"/>
          </p:nvPr>
        </p:nvSpPr>
        <p:spPr/>
        <p:txBody>
          <a:bodyPr/>
          <a:lstStyle/>
          <a:p>
            <a:pPr marL="0" lvl="2" indent="0">
              <a:buNone/>
            </a:pPr>
            <a:r>
              <a:rPr lang="fr-CA" sz="2600" dirty="0">
                <a:solidFill>
                  <a:schemeClr val="tx1"/>
                </a:solidFill>
              </a:rPr>
              <a:t>Définition d’actions exclues</a:t>
            </a:r>
          </a:p>
          <a:p>
            <a:r>
              <a:rPr lang="fr-CA" sz="2400" dirty="0">
                <a:solidFill>
                  <a:schemeClr val="tx1"/>
                </a:solidFill>
              </a:rPr>
              <a:t>Seuil de détention :</a:t>
            </a:r>
          </a:p>
          <a:p>
            <a:pPr lvl="1"/>
            <a:r>
              <a:rPr lang="fr-CA" dirty="0">
                <a:solidFill>
                  <a:schemeClr val="tx1"/>
                </a:solidFill>
              </a:rPr>
              <a:t>Le particulier déterminé doit détenir des actions de la société représentant :</a:t>
            </a:r>
          </a:p>
          <a:p>
            <a:pPr lvl="2"/>
            <a:r>
              <a:rPr lang="fr-CA" dirty="0">
                <a:solidFill>
                  <a:schemeClr val="tx1"/>
                </a:solidFill>
              </a:rPr>
              <a:t>10 % ou plus des votes de toutes les actions; et </a:t>
            </a:r>
          </a:p>
          <a:p>
            <a:pPr lvl="2"/>
            <a:r>
              <a:rPr lang="fr-CA" dirty="0">
                <a:solidFill>
                  <a:schemeClr val="tx1"/>
                </a:solidFill>
              </a:rPr>
              <a:t>10 % ou plus de la JVM de toutes les actions de la société.</a:t>
            </a:r>
          </a:p>
          <a:p>
            <a:pPr marL="0" lvl="0" indent="0">
              <a:buNone/>
            </a:pPr>
            <a:r>
              <a:rPr lang="fr-CA" sz="2400" dirty="0">
                <a:solidFill>
                  <a:schemeClr val="tx1"/>
                </a:solidFill>
              </a:rPr>
              <a:t>Notes </a:t>
            </a:r>
            <a:r>
              <a:rPr lang="fr-CA" dirty="0">
                <a:solidFill>
                  <a:schemeClr val="tx1"/>
                </a:solidFill>
              </a:rPr>
              <a:t>:</a:t>
            </a:r>
          </a:p>
          <a:p>
            <a:pPr lvl="1"/>
            <a:r>
              <a:rPr lang="fr-CA" sz="2200" dirty="0">
                <a:solidFill>
                  <a:schemeClr val="tx1"/>
                </a:solidFill>
              </a:rPr>
              <a:t>Détention directe seulement (i.e. pas de détention indirecte via une fiducie ou une société de personnes).</a:t>
            </a:r>
          </a:p>
          <a:p>
            <a:pPr lvl="1"/>
            <a:r>
              <a:rPr lang="fr-CA" sz="2200" dirty="0">
                <a:solidFill>
                  <a:schemeClr val="tx1"/>
                </a:solidFill>
              </a:rPr>
              <a:t>Modification de structure possible avant la fin de 2018 afin de qualifier les actions à titre d’actions exclues.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67</a:t>
            </a:fld>
            <a:endParaRPr lang="en-US" altLang="en-US"/>
          </a:p>
        </p:txBody>
      </p:sp>
    </p:spTree>
    <p:extLst>
      <p:ext uri="{BB962C8B-B14F-4D97-AF65-F5344CB8AC3E}">
        <p14:creationId xmlns:p14="http://schemas.microsoft.com/office/powerpoint/2010/main" val="8919117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actions exclues »</a:t>
            </a:r>
            <a:endParaRPr lang="fr-CA" dirty="0"/>
          </a:p>
        </p:txBody>
      </p:sp>
      <p:sp>
        <p:nvSpPr>
          <p:cNvPr id="3" name="Espace réservé du contenu 2"/>
          <p:cNvSpPr>
            <a:spLocks noGrp="1"/>
          </p:cNvSpPr>
          <p:nvPr>
            <p:ph idx="1"/>
          </p:nvPr>
        </p:nvSpPr>
        <p:spPr/>
        <p:txBody>
          <a:bodyPr/>
          <a:lstStyle/>
          <a:p>
            <a:pPr marL="0" lvl="2" indent="0">
              <a:buNone/>
            </a:pPr>
            <a:r>
              <a:rPr lang="fr-CA" sz="2600" dirty="0">
                <a:solidFill>
                  <a:schemeClr val="tx1"/>
                </a:solidFill>
              </a:rPr>
              <a:t>Définition d’actions exclues</a:t>
            </a:r>
          </a:p>
          <a:p>
            <a:r>
              <a:rPr lang="fr-CA" dirty="0">
                <a:solidFill>
                  <a:schemeClr val="tx1"/>
                </a:solidFill>
              </a:rPr>
              <a:t>Pas d’entreprise liée :</a:t>
            </a:r>
          </a:p>
          <a:p>
            <a:pPr lvl="1"/>
            <a:r>
              <a:rPr lang="fr-CA" sz="2600" dirty="0">
                <a:solidFill>
                  <a:schemeClr val="tx1"/>
                </a:solidFill>
              </a:rPr>
              <a:t>La totalité ou la presque totalité du revenu de la société pour sa dernière année d’imposition n’est pas tirée, directement ou indirectement, d’une ou de plusieurs entreprises liées  relativement au particulier déterminé autre que l’entreprise de la société.</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68</a:t>
            </a:fld>
            <a:endParaRPr lang="en-US" altLang="en-US"/>
          </a:p>
        </p:txBody>
      </p:sp>
    </p:spTree>
    <p:extLst>
      <p:ext uri="{BB962C8B-B14F-4D97-AF65-F5344CB8AC3E}">
        <p14:creationId xmlns:p14="http://schemas.microsoft.com/office/powerpoint/2010/main" val="3089471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actions exclues »</a:t>
            </a:r>
            <a:endParaRPr lang="fr-CA" dirty="0"/>
          </a:p>
        </p:txBody>
      </p:sp>
      <p:sp>
        <p:nvSpPr>
          <p:cNvPr id="3" name="Espace réservé du contenu 2"/>
          <p:cNvSpPr>
            <a:spLocks noGrp="1"/>
          </p:cNvSpPr>
          <p:nvPr>
            <p:ph idx="1"/>
          </p:nvPr>
        </p:nvSpPr>
        <p:spPr/>
        <p:txBody>
          <a:bodyPr/>
          <a:lstStyle/>
          <a:p>
            <a:pPr marL="0" indent="0">
              <a:buNone/>
            </a:pPr>
            <a:r>
              <a:rPr lang="en-CA" dirty="0">
                <a:solidFill>
                  <a:schemeClr val="tx1"/>
                </a:solidFill>
              </a:rPr>
              <a:t>Example VII : </a:t>
            </a:r>
            <a:r>
              <a:rPr lang="fr-CA" dirty="0">
                <a:solidFill>
                  <a:schemeClr val="tx1"/>
                </a:solidFill>
              </a:rPr>
              <a:t>actions</a:t>
            </a:r>
            <a:r>
              <a:rPr lang="en-CA" dirty="0">
                <a:solidFill>
                  <a:schemeClr val="tx1"/>
                </a:solidFill>
              </a:rPr>
              <a:t> </a:t>
            </a:r>
            <a:r>
              <a:rPr lang="fr-CA" dirty="0">
                <a:solidFill>
                  <a:schemeClr val="tx1"/>
                </a:solidFill>
              </a:rPr>
              <a:t>exclues</a:t>
            </a:r>
          </a:p>
          <a:p>
            <a:pPr marL="0" indent="0">
              <a:buNone/>
            </a:pPr>
            <a:r>
              <a:rPr lang="fr-CA" dirty="0">
                <a:solidFill>
                  <a:schemeClr val="tx1"/>
                </a:solidFill>
              </a:rPr>
              <a:t>Faits* :</a:t>
            </a:r>
          </a:p>
          <a:p>
            <a:r>
              <a:rPr lang="fr-CA" sz="2400" dirty="0">
                <a:solidFill>
                  <a:schemeClr val="tx1"/>
                </a:solidFill>
              </a:rPr>
              <a:t>Conjoint A détient 50 actions de catégorie « A » et Conjoint B détient 50 actions de catégorie « B » d’Opco;</a:t>
            </a:r>
          </a:p>
          <a:p>
            <a:r>
              <a:rPr lang="fr-CA" sz="2400" dirty="0">
                <a:solidFill>
                  <a:schemeClr val="tx1"/>
                </a:solidFill>
              </a:rPr>
              <a:t>Conjoint A et Conjoint B résident au Canada et sont âgés de plus de 25 ans;</a:t>
            </a:r>
          </a:p>
          <a:p>
            <a:r>
              <a:rPr lang="fr-CA" sz="2400" dirty="0">
                <a:solidFill>
                  <a:schemeClr val="tx1"/>
                </a:solidFill>
              </a:rPr>
              <a:t>Opco exploite une entreprise active qui fournit des  composantes pour ordinateurs personnels à des personnes non liées; </a:t>
            </a:r>
          </a:p>
          <a:p>
            <a:pPr marL="0" lvl="0" indent="0">
              <a:buNone/>
            </a:pPr>
            <a:r>
              <a:rPr lang="fr-CA" sz="1400" dirty="0">
                <a:solidFill>
                  <a:prstClr val="black"/>
                </a:solidFill>
              </a:rPr>
              <a:t>*Basé sur l’exemple 3 des Orientations </a:t>
            </a:r>
            <a:r>
              <a:rPr lang="fr-CA" sz="1400" dirty="0">
                <a:solidFill>
                  <a:schemeClr val="tx1"/>
                </a:solidFill>
              </a:rPr>
              <a:t>aux fins de l’application de l’impôt sur le revenu fractionné pour les adultes.</a:t>
            </a:r>
            <a:endParaRPr lang="fr-CA" sz="1400" i="1" dirty="0">
              <a:solidFill>
                <a:prstClr val="black"/>
              </a:solidFill>
            </a:endParaRPr>
          </a:p>
          <a:p>
            <a:pPr marL="0" indent="0">
              <a:buNone/>
            </a:pP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69</a:t>
            </a:fld>
            <a:endParaRPr lang="en-US" altLang="en-US" dirty="0"/>
          </a:p>
        </p:txBody>
      </p:sp>
    </p:spTree>
    <p:extLst>
      <p:ext uri="{BB962C8B-B14F-4D97-AF65-F5344CB8AC3E}">
        <p14:creationId xmlns:p14="http://schemas.microsoft.com/office/powerpoint/2010/main" val="1359550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dirty="0"/>
              <a:t>Aperçu de l’ « ancien » article 120.4</a:t>
            </a:r>
            <a:br>
              <a:rPr lang="fr-CA" dirty="0"/>
            </a:br>
            <a:r>
              <a:rPr lang="fr-CA" dirty="0"/>
              <a:t>Kiddie Tax – concepts clés</a:t>
            </a:r>
          </a:p>
        </p:txBody>
      </p:sp>
      <p:sp>
        <p:nvSpPr>
          <p:cNvPr id="3" name="Espace réservé du contenu 2"/>
          <p:cNvSpPr>
            <a:spLocks noGrp="1"/>
          </p:cNvSpPr>
          <p:nvPr>
            <p:ph idx="1"/>
          </p:nvPr>
        </p:nvSpPr>
        <p:spPr/>
        <p:txBody>
          <a:bodyPr/>
          <a:lstStyle/>
          <a:p>
            <a:pPr marL="0" indent="0">
              <a:buNone/>
            </a:pPr>
            <a:r>
              <a:rPr lang="fr-CA" dirty="0">
                <a:solidFill>
                  <a:schemeClr val="tx1"/>
                </a:solidFill>
              </a:rPr>
              <a:t>« Ancienne » définition de « particulier déterminé »</a:t>
            </a:r>
          </a:p>
          <a:p>
            <a:pPr marL="0" indent="0">
              <a:buNone/>
            </a:pPr>
            <a:r>
              <a:rPr lang="fr-CA" dirty="0">
                <a:solidFill>
                  <a:schemeClr val="tx1"/>
                </a:solidFill>
              </a:rPr>
              <a:t>Un particulier :</a:t>
            </a:r>
          </a:p>
          <a:p>
            <a:pPr lvl="1"/>
            <a:r>
              <a:rPr lang="fr-CA" dirty="0">
                <a:solidFill>
                  <a:schemeClr val="tx1"/>
                </a:solidFill>
              </a:rPr>
              <a:t>Âgé de moins de 18 ans;</a:t>
            </a:r>
          </a:p>
          <a:p>
            <a:pPr lvl="1"/>
            <a:r>
              <a:rPr lang="fr-CA" dirty="0">
                <a:solidFill>
                  <a:schemeClr val="tx1"/>
                </a:solidFill>
              </a:rPr>
              <a:t>Pas un non-résident du Canada; </a:t>
            </a:r>
          </a:p>
          <a:p>
            <a:pPr lvl="1"/>
            <a:r>
              <a:rPr lang="fr-CA" dirty="0">
                <a:solidFill>
                  <a:schemeClr val="tx1"/>
                </a:solidFill>
              </a:rPr>
              <a:t>Qui a un parent résidant au Canada.</a:t>
            </a:r>
            <a:endParaRPr lang="fr-CA" sz="2400" dirty="0">
              <a:solidFill>
                <a:schemeClr val="tx1"/>
              </a:solidFill>
            </a:endParaRP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7</a:t>
            </a:fld>
            <a:endParaRPr lang="en-US" altLang="en-US"/>
          </a:p>
        </p:txBody>
      </p:sp>
    </p:spTree>
    <p:extLst>
      <p:ext uri="{BB962C8B-B14F-4D97-AF65-F5344CB8AC3E}">
        <p14:creationId xmlns:p14="http://schemas.microsoft.com/office/powerpoint/2010/main" val="5522649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actions exclues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VII : Actions exclues</a:t>
            </a:r>
          </a:p>
          <a:p>
            <a:pPr marL="0" indent="0">
              <a:buNone/>
            </a:pPr>
            <a:r>
              <a:rPr lang="fr-CA" dirty="0">
                <a:solidFill>
                  <a:schemeClr val="tx1"/>
                </a:solidFill>
              </a:rPr>
              <a:t>Faits :</a:t>
            </a:r>
          </a:p>
          <a:p>
            <a:r>
              <a:rPr lang="fr-CA" sz="2400" dirty="0">
                <a:solidFill>
                  <a:schemeClr val="tx1"/>
                </a:solidFill>
              </a:rPr>
              <a:t>Conjoint A travaille à temps plein dans l’entreprise d’Opco;</a:t>
            </a:r>
          </a:p>
          <a:p>
            <a:r>
              <a:rPr lang="fr-CA" sz="2400" dirty="0">
                <a:solidFill>
                  <a:schemeClr val="tx1"/>
                </a:solidFill>
              </a:rPr>
              <a:t>Conjoint B n’est pas impliqué dans les opérations de l’entreprise d’Opco;</a:t>
            </a:r>
          </a:p>
          <a:p>
            <a:r>
              <a:rPr lang="fr-CA" sz="2400" dirty="0">
                <a:solidFill>
                  <a:schemeClr val="tx1"/>
                </a:solidFill>
              </a:rPr>
              <a:t>Opco paye un dividende à Conjoint B.</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70</a:t>
            </a:fld>
            <a:endParaRPr lang="en-US" altLang="en-US"/>
          </a:p>
        </p:txBody>
      </p:sp>
    </p:spTree>
    <p:extLst>
      <p:ext uri="{BB962C8B-B14F-4D97-AF65-F5344CB8AC3E}">
        <p14:creationId xmlns:p14="http://schemas.microsoft.com/office/powerpoint/2010/main" val="27100205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actions exclues »</a:t>
            </a:r>
            <a:endParaRPr lang="fr-CA" dirty="0"/>
          </a:p>
        </p:txBody>
      </p:sp>
      <p:sp>
        <p:nvSpPr>
          <p:cNvPr id="3" name="Espace réservé du contenu 2"/>
          <p:cNvSpPr>
            <a:spLocks noGrp="1"/>
          </p:cNvSpPr>
          <p:nvPr>
            <p:ph idx="1"/>
          </p:nvPr>
        </p:nvSpPr>
        <p:spPr/>
        <p:txBody>
          <a:bodyPr/>
          <a:lstStyle/>
          <a:p>
            <a:pPr marL="0" indent="0">
              <a:buNone/>
            </a:pPr>
            <a:r>
              <a:rPr lang="fr-CA" dirty="0"/>
              <a:t>Exemple VII : Actions exclues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71</a:t>
            </a:fld>
            <a:endParaRPr lang="en-US" altLang="en-US"/>
          </a:p>
        </p:txBody>
      </p:sp>
      <p:sp>
        <p:nvSpPr>
          <p:cNvPr id="5" name="Rectangle 4"/>
          <p:cNvSpPr/>
          <p:nvPr/>
        </p:nvSpPr>
        <p:spPr>
          <a:xfrm>
            <a:off x="3643497" y="3512283"/>
            <a:ext cx="1524000" cy="8009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Opco</a:t>
            </a:r>
          </a:p>
        </p:txBody>
      </p:sp>
      <p:sp>
        <p:nvSpPr>
          <p:cNvPr id="6" name="Oval 4"/>
          <p:cNvSpPr/>
          <p:nvPr/>
        </p:nvSpPr>
        <p:spPr>
          <a:xfrm>
            <a:off x="2934269" y="1991956"/>
            <a:ext cx="1260874" cy="10035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a:t>Conjoint A</a:t>
            </a:r>
          </a:p>
        </p:txBody>
      </p:sp>
      <p:cxnSp>
        <p:nvCxnSpPr>
          <p:cNvPr id="7" name="Straight Connector 8"/>
          <p:cNvCxnSpPr>
            <a:stCxn id="6" idx="4"/>
            <a:endCxn id="5" idx="0"/>
          </p:cNvCxnSpPr>
          <p:nvPr/>
        </p:nvCxnSpPr>
        <p:spPr>
          <a:xfrm>
            <a:off x="3564706" y="2995526"/>
            <a:ext cx="840791" cy="516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10"/>
          <p:cNvCxnSpPr>
            <a:endCxn id="5" idx="0"/>
          </p:cNvCxnSpPr>
          <p:nvPr/>
        </p:nvCxnSpPr>
        <p:spPr>
          <a:xfrm flipH="1">
            <a:off x="4405497" y="2881310"/>
            <a:ext cx="513521" cy="630973"/>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Arrow Connector 19"/>
          <p:cNvCxnSpPr>
            <a:stCxn id="5" idx="0"/>
            <a:endCxn id="11" idx="5"/>
          </p:cNvCxnSpPr>
          <p:nvPr/>
        </p:nvCxnSpPr>
        <p:spPr>
          <a:xfrm flipV="1">
            <a:off x="4405497" y="2773135"/>
            <a:ext cx="971511" cy="739148"/>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0" name="Oval 27"/>
          <p:cNvSpPr/>
          <p:nvPr/>
        </p:nvSpPr>
        <p:spPr>
          <a:xfrm>
            <a:off x="3121877" y="4672961"/>
            <a:ext cx="256724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Biens/Encaisse</a:t>
            </a:r>
          </a:p>
        </p:txBody>
      </p:sp>
      <p:sp>
        <p:nvSpPr>
          <p:cNvPr id="11" name="Oval 30"/>
          <p:cNvSpPr/>
          <p:nvPr/>
        </p:nvSpPr>
        <p:spPr>
          <a:xfrm>
            <a:off x="4382244" y="1996664"/>
            <a:ext cx="1165439" cy="9096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a:t>Conjoint B</a:t>
            </a:r>
          </a:p>
        </p:txBody>
      </p:sp>
      <p:sp>
        <p:nvSpPr>
          <p:cNvPr id="14" name="TextBox 13"/>
          <p:cNvSpPr txBox="1"/>
          <p:nvPr/>
        </p:nvSpPr>
        <p:spPr>
          <a:xfrm>
            <a:off x="4843047" y="3082569"/>
            <a:ext cx="1067921" cy="307777"/>
          </a:xfrm>
          <a:prstGeom prst="rect">
            <a:avLst/>
          </a:prstGeom>
          <a:noFill/>
        </p:spPr>
        <p:txBody>
          <a:bodyPr wrap="none" rtlCol="0">
            <a:spAutoFit/>
          </a:bodyPr>
          <a:lstStyle/>
          <a:p>
            <a:r>
              <a:rPr lang="fr-CA" sz="1400" dirty="0">
                <a:latin typeface="Century Gothic" panose="020B0502020202020204" pitchFamily="34" charset="0"/>
              </a:rPr>
              <a:t>dividende</a:t>
            </a:r>
            <a:endParaRPr lang="en-CA" sz="1400" dirty="0">
              <a:latin typeface="Century Gothic" panose="020B0502020202020204" pitchFamily="34" charset="0"/>
            </a:endParaRPr>
          </a:p>
        </p:txBody>
      </p:sp>
    </p:spTree>
    <p:extLst>
      <p:ext uri="{BB962C8B-B14F-4D97-AF65-F5344CB8AC3E}">
        <p14:creationId xmlns:p14="http://schemas.microsoft.com/office/powerpoint/2010/main" val="24165474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actions exclues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VII : actions exclues</a:t>
            </a:r>
          </a:p>
          <a:p>
            <a:pPr marL="0" indent="0">
              <a:buNone/>
            </a:pPr>
            <a:r>
              <a:rPr lang="fr-CA" dirty="0">
                <a:solidFill>
                  <a:schemeClr val="tx1"/>
                </a:solidFill>
              </a:rPr>
              <a:t>Conclusion :</a:t>
            </a:r>
          </a:p>
          <a:p>
            <a:r>
              <a:rPr lang="fr-CA" sz="2400" dirty="0">
                <a:solidFill>
                  <a:schemeClr val="tx1"/>
                </a:solidFill>
              </a:rPr>
              <a:t>Le dividende reçu par Conjoint B n’est pas assujetti à l’IRF. </a:t>
            </a:r>
          </a:p>
          <a:p>
            <a:pPr marL="0" indent="0">
              <a:buNone/>
            </a:pPr>
            <a:r>
              <a:rPr lang="fr-CA" sz="2400" dirty="0">
                <a:solidFill>
                  <a:schemeClr val="tx1"/>
                </a:solidFill>
              </a:rPr>
              <a:t>Analyse :</a:t>
            </a:r>
          </a:p>
          <a:p>
            <a:r>
              <a:rPr lang="fr-CA" sz="2400" dirty="0">
                <a:solidFill>
                  <a:schemeClr val="tx1"/>
                </a:solidFill>
              </a:rPr>
              <a:t>Le dividende est-il un revenu fractionné ? Oui</a:t>
            </a:r>
          </a:p>
          <a:p>
            <a:pPr lvl="1"/>
            <a:r>
              <a:rPr lang="fr-CA" dirty="0">
                <a:solidFill>
                  <a:schemeClr val="tx1"/>
                </a:solidFill>
              </a:rPr>
              <a:t>Conjoint B est un particulier déterminé;</a:t>
            </a:r>
          </a:p>
          <a:p>
            <a:pPr lvl="1"/>
            <a:r>
              <a:rPr lang="fr-CA" dirty="0">
                <a:solidFill>
                  <a:schemeClr val="tx1"/>
                </a:solidFill>
              </a:rPr>
              <a:t>Le revenu est un dividende de société privée;</a:t>
            </a:r>
          </a:p>
          <a:p>
            <a:pPr lvl="1"/>
            <a:r>
              <a:rPr lang="fr-CA" dirty="0">
                <a:solidFill>
                  <a:schemeClr val="tx1"/>
                </a:solidFill>
              </a:rPr>
              <a:t>Provient, directement ou indirectement, d’une entreprise liée.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72</a:t>
            </a:fld>
            <a:endParaRPr lang="en-US" altLang="en-US" dirty="0"/>
          </a:p>
        </p:txBody>
      </p:sp>
    </p:spTree>
    <p:extLst>
      <p:ext uri="{BB962C8B-B14F-4D97-AF65-F5344CB8AC3E}">
        <p14:creationId xmlns:p14="http://schemas.microsoft.com/office/powerpoint/2010/main" val="265987914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actions exclues »</a:t>
            </a:r>
            <a:endParaRPr lang="fr-CA" dirty="0"/>
          </a:p>
        </p:txBody>
      </p:sp>
      <p:sp>
        <p:nvSpPr>
          <p:cNvPr id="3" name="Espace réservé du contenu 2"/>
          <p:cNvSpPr>
            <a:spLocks noGrp="1"/>
          </p:cNvSpPr>
          <p:nvPr>
            <p:ph idx="1"/>
          </p:nvPr>
        </p:nvSpPr>
        <p:spPr/>
        <p:txBody>
          <a:bodyPr/>
          <a:lstStyle/>
          <a:p>
            <a:pPr lvl="0"/>
            <a:r>
              <a:rPr lang="fr-CA" sz="2400" dirty="0">
                <a:solidFill>
                  <a:schemeClr val="tx1"/>
                </a:solidFill>
              </a:rPr>
              <a:t>Le revenu est-il un montant exclu ? Oui </a:t>
            </a:r>
          </a:p>
          <a:p>
            <a:pPr lvl="1"/>
            <a:r>
              <a:rPr lang="fr-CA" dirty="0">
                <a:solidFill>
                  <a:schemeClr val="tx1"/>
                </a:solidFill>
              </a:rPr>
              <a:t>Le dividende payé </a:t>
            </a:r>
            <a:r>
              <a:rPr lang="en-CA" dirty="0">
                <a:solidFill>
                  <a:schemeClr val="tx1"/>
                </a:solidFill>
              </a:rPr>
              <a:t>par Opco à Conjoin</a:t>
            </a:r>
            <a:r>
              <a:rPr lang="fr-CA" dirty="0">
                <a:solidFill>
                  <a:schemeClr val="tx1"/>
                </a:solidFill>
              </a:rPr>
              <a:t>t B est un revenu tiré d’actions exclues.</a:t>
            </a:r>
          </a:p>
          <a:p>
            <a:pPr lvl="2"/>
            <a:r>
              <a:rPr lang="fr-CA" dirty="0">
                <a:solidFill>
                  <a:schemeClr val="tx1"/>
                </a:solidFill>
              </a:rPr>
              <a:t>N’est pas tiré de la prestation de services/Opco n’est pas une société professionnelle;</a:t>
            </a:r>
          </a:p>
          <a:p>
            <a:pPr lvl="2"/>
            <a:r>
              <a:rPr lang="fr-CA" dirty="0">
                <a:solidFill>
                  <a:schemeClr val="tx1"/>
                </a:solidFill>
              </a:rPr>
              <a:t>Conjoint B détient des actions représentant plus de 10 % des actions d’Opco (votes et valeur); </a:t>
            </a:r>
          </a:p>
          <a:p>
            <a:pPr lvl="2"/>
            <a:r>
              <a:rPr lang="fr-CA" dirty="0">
                <a:solidFill>
                  <a:schemeClr val="tx1"/>
                </a:solidFill>
              </a:rPr>
              <a:t>Le revenu d’Opco ne provient pas d’une autre entreprise liée.</a:t>
            </a:r>
          </a:p>
          <a:p>
            <a:pPr lvl="0"/>
            <a:r>
              <a:rPr lang="fr-CA" sz="2400" dirty="0">
                <a:solidFill>
                  <a:schemeClr val="tx1"/>
                </a:solidFill>
              </a:rPr>
              <a:t>Pas besoin de déterminer si le revenu est un rendement raisonnable ou tenir un registre afin de prouver qu’Opco est une entreprise exclue.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73</a:t>
            </a:fld>
            <a:endParaRPr lang="en-US" altLang="en-US"/>
          </a:p>
        </p:txBody>
      </p:sp>
    </p:spTree>
    <p:extLst>
      <p:ext uri="{BB962C8B-B14F-4D97-AF65-F5344CB8AC3E}">
        <p14:creationId xmlns:p14="http://schemas.microsoft.com/office/powerpoint/2010/main" val="22805240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t>Ajouts clés – « montant exclu »/« actions exclues » questions interprétatives</a:t>
            </a:r>
            <a:endParaRPr lang="fr-CA" sz="3200"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VIII : actions exclues et société de gestion</a:t>
            </a:r>
          </a:p>
          <a:p>
            <a:pPr marL="0" indent="0">
              <a:buNone/>
            </a:pPr>
            <a:r>
              <a:rPr lang="fr-CA" sz="2400" dirty="0">
                <a:solidFill>
                  <a:schemeClr val="tx1"/>
                </a:solidFill>
              </a:rPr>
              <a:t>Faits* :</a:t>
            </a:r>
          </a:p>
          <a:p>
            <a:r>
              <a:rPr lang="fr-CA" sz="2200" dirty="0">
                <a:solidFill>
                  <a:schemeClr val="tx1"/>
                </a:solidFill>
              </a:rPr>
              <a:t>Conjoint A et Conjoint B détiennent chacun 50 % des actions de Gestco;</a:t>
            </a:r>
          </a:p>
          <a:p>
            <a:r>
              <a:rPr lang="fr-CA" sz="2200" dirty="0">
                <a:solidFill>
                  <a:schemeClr val="tx1"/>
                </a:solidFill>
              </a:rPr>
              <a:t>Gestco détient toutes les actions d’Opco;</a:t>
            </a:r>
          </a:p>
          <a:p>
            <a:r>
              <a:rPr lang="fr-CA" sz="2200" dirty="0">
                <a:solidFill>
                  <a:schemeClr val="tx1"/>
                </a:solidFill>
              </a:rPr>
              <a:t>Gestco détient également des investissements passifs générant peu de revenus; </a:t>
            </a:r>
          </a:p>
          <a:p>
            <a:r>
              <a:rPr lang="fr-CA" sz="2200" dirty="0">
                <a:solidFill>
                  <a:schemeClr val="tx1"/>
                </a:solidFill>
              </a:rPr>
              <a:t>Conjoint A et Conjoint B résident au Canada et sont âgés de plus de 25 ans;</a:t>
            </a:r>
          </a:p>
          <a:p>
            <a:r>
              <a:rPr lang="fr-CA" sz="2200" dirty="0">
                <a:solidFill>
                  <a:schemeClr val="tx1"/>
                </a:solidFill>
              </a:rPr>
              <a:t>Conjoint A </a:t>
            </a:r>
            <a:r>
              <a:rPr lang="fr-CA" sz="2200" dirty="0" err="1">
                <a:solidFill>
                  <a:schemeClr val="tx1"/>
                </a:solidFill>
              </a:rPr>
              <a:t>a</a:t>
            </a:r>
            <a:r>
              <a:rPr lang="fr-CA" sz="2200" dirty="0">
                <a:solidFill>
                  <a:schemeClr val="tx1"/>
                </a:solidFill>
              </a:rPr>
              <a:t> une Participation Active dans l’entreprise d’Opco;</a:t>
            </a:r>
          </a:p>
          <a:p>
            <a:pPr marL="0" indent="0">
              <a:buNone/>
            </a:pPr>
            <a:r>
              <a:rPr lang="fr-CA" sz="1400" dirty="0">
                <a:solidFill>
                  <a:schemeClr val="tx1"/>
                </a:solidFill>
              </a:rPr>
              <a:t>*Basé sur la table ronde de l’ARC 2018 de STEP Canada, Q. 6</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74</a:t>
            </a:fld>
            <a:endParaRPr lang="en-US" altLang="en-US"/>
          </a:p>
        </p:txBody>
      </p:sp>
    </p:spTree>
    <p:extLst>
      <p:ext uri="{BB962C8B-B14F-4D97-AF65-F5344CB8AC3E}">
        <p14:creationId xmlns:p14="http://schemas.microsoft.com/office/powerpoint/2010/main" val="14293232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t>Ajouts clés – « montant exclu »/« actions exclues » questions interprétatives</a:t>
            </a:r>
            <a:endParaRPr lang="fr-CA" sz="3200"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VIII : actions exclues et société de gestion</a:t>
            </a:r>
          </a:p>
          <a:p>
            <a:pPr marL="0" indent="0">
              <a:buNone/>
            </a:pPr>
            <a:r>
              <a:rPr lang="fr-CA" dirty="0">
                <a:solidFill>
                  <a:schemeClr val="tx1"/>
                </a:solidFill>
              </a:rPr>
              <a:t>Faits :</a:t>
            </a:r>
          </a:p>
          <a:p>
            <a:pPr marL="0" indent="0">
              <a:buNone/>
            </a:pPr>
            <a:endParaRPr lang="fr-CA" dirty="0">
              <a:solidFill>
                <a:schemeClr val="tx1"/>
              </a:solidFill>
            </a:endParaRPr>
          </a:p>
          <a:p>
            <a:r>
              <a:rPr lang="fr-CA" sz="2200" dirty="0">
                <a:solidFill>
                  <a:schemeClr val="tx1"/>
                </a:solidFill>
              </a:rPr>
              <a:t>Conjoint B ne contribue pas à l’entreprise d’Opco;</a:t>
            </a:r>
          </a:p>
          <a:p>
            <a:r>
              <a:rPr lang="fr-CA" sz="2200" dirty="0">
                <a:solidFill>
                  <a:schemeClr val="tx1"/>
                </a:solidFill>
              </a:rPr>
              <a:t>Opco paye un dividende à Gestco;</a:t>
            </a:r>
          </a:p>
          <a:p>
            <a:r>
              <a:rPr lang="fr-CA" sz="2200" dirty="0">
                <a:solidFill>
                  <a:schemeClr val="tx1"/>
                </a:solidFill>
              </a:rPr>
              <a:t>Gestco paye des dividendes à Conjoint A et à Conjoint B.</a:t>
            </a:r>
          </a:p>
          <a:p>
            <a:pPr marL="0" indent="0">
              <a:buNone/>
            </a:pP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75</a:t>
            </a:fld>
            <a:endParaRPr lang="en-US" altLang="en-US"/>
          </a:p>
        </p:txBody>
      </p:sp>
    </p:spTree>
    <p:extLst>
      <p:ext uri="{BB962C8B-B14F-4D97-AF65-F5344CB8AC3E}">
        <p14:creationId xmlns:p14="http://schemas.microsoft.com/office/powerpoint/2010/main" val="312456021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t>Ajouts clés – « montant exclu »/« actions exclues » questions interprétatives</a:t>
            </a:r>
            <a:endParaRPr lang="fr-CA" sz="3200"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VIII : actions exclues et société de gestion</a:t>
            </a:r>
          </a:p>
          <a:p>
            <a:pPr marL="0" indent="0">
              <a:buNone/>
            </a:pP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76</a:t>
            </a:fld>
            <a:endParaRPr lang="en-US" altLang="en-US"/>
          </a:p>
        </p:txBody>
      </p:sp>
      <p:sp>
        <p:nvSpPr>
          <p:cNvPr id="5" name="Rectangle 4"/>
          <p:cNvSpPr/>
          <p:nvPr/>
        </p:nvSpPr>
        <p:spPr>
          <a:xfrm>
            <a:off x="3771647" y="4411308"/>
            <a:ext cx="1524000" cy="8009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Opco</a:t>
            </a:r>
          </a:p>
        </p:txBody>
      </p:sp>
      <p:sp>
        <p:nvSpPr>
          <p:cNvPr id="6" name="Oval 4"/>
          <p:cNvSpPr/>
          <p:nvPr/>
        </p:nvSpPr>
        <p:spPr>
          <a:xfrm>
            <a:off x="3004457" y="2010666"/>
            <a:ext cx="1291585" cy="9538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a:t>Conjoint A</a:t>
            </a:r>
          </a:p>
        </p:txBody>
      </p:sp>
      <p:cxnSp>
        <p:nvCxnSpPr>
          <p:cNvPr id="7" name="Straight Connector 8"/>
          <p:cNvCxnSpPr/>
          <p:nvPr/>
        </p:nvCxnSpPr>
        <p:spPr>
          <a:xfrm>
            <a:off x="3830984" y="2976518"/>
            <a:ext cx="746261" cy="330187"/>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10"/>
          <p:cNvCxnSpPr>
            <a:stCxn id="11" idx="4"/>
          </p:cNvCxnSpPr>
          <p:nvPr/>
        </p:nvCxnSpPr>
        <p:spPr>
          <a:xfrm flipH="1">
            <a:off x="4546133" y="2922062"/>
            <a:ext cx="790574" cy="3675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Arrow Connector 19"/>
          <p:cNvCxnSpPr/>
          <p:nvPr/>
        </p:nvCxnSpPr>
        <p:spPr>
          <a:xfrm flipH="1" flipV="1">
            <a:off x="5031512" y="4090574"/>
            <a:ext cx="12675" cy="333122"/>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0" name="Oval 27"/>
          <p:cNvSpPr/>
          <p:nvPr/>
        </p:nvSpPr>
        <p:spPr>
          <a:xfrm>
            <a:off x="3292017" y="5359828"/>
            <a:ext cx="257045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Biens/Encaisse</a:t>
            </a:r>
          </a:p>
        </p:txBody>
      </p:sp>
      <p:sp>
        <p:nvSpPr>
          <p:cNvPr id="11" name="Oval 30"/>
          <p:cNvSpPr/>
          <p:nvPr/>
        </p:nvSpPr>
        <p:spPr>
          <a:xfrm>
            <a:off x="4693528" y="2020276"/>
            <a:ext cx="1286358" cy="9017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a:t>Conjoint B</a:t>
            </a:r>
          </a:p>
        </p:txBody>
      </p:sp>
      <p:sp>
        <p:nvSpPr>
          <p:cNvPr id="12" name="Rectangle 11"/>
          <p:cNvSpPr/>
          <p:nvPr/>
        </p:nvSpPr>
        <p:spPr>
          <a:xfrm>
            <a:off x="3768775" y="3277659"/>
            <a:ext cx="1524000" cy="8009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Gestco</a:t>
            </a:r>
          </a:p>
        </p:txBody>
      </p:sp>
      <p:cxnSp>
        <p:nvCxnSpPr>
          <p:cNvPr id="13" name="Straight Connector 22"/>
          <p:cNvCxnSpPr/>
          <p:nvPr/>
        </p:nvCxnSpPr>
        <p:spPr>
          <a:xfrm>
            <a:off x="4574373" y="4002782"/>
            <a:ext cx="5744" cy="4085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Arrow Connector 28"/>
          <p:cNvCxnSpPr>
            <a:stCxn id="12" idx="0"/>
            <a:endCxn id="11" idx="3"/>
          </p:cNvCxnSpPr>
          <p:nvPr/>
        </p:nvCxnSpPr>
        <p:spPr>
          <a:xfrm flipV="1">
            <a:off x="4530775" y="2789998"/>
            <a:ext cx="351136" cy="487661"/>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29"/>
          <p:cNvCxnSpPr>
            <a:stCxn id="12" idx="0"/>
            <a:endCxn id="6" idx="5"/>
          </p:cNvCxnSpPr>
          <p:nvPr/>
        </p:nvCxnSpPr>
        <p:spPr>
          <a:xfrm flipH="1" flipV="1">
            <a:off x="4106894" y="2824832"/>
            <a:ext cx="423881" cy="452827"/>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5179572" y="4053156"/>
            <a:ext cx="1067921" cy="307777"/>
          </a:xfrm>
          <a:prstGeom prst="rect">
            <a:avLst/>
          </a:prstGeom>
          <a:noFill/>
        </p:spPr>
        <p:txBody>
          <a:bodyPr wrap="none" rtlCol="0">
            <a:spAutoFit/>
          </a:bodyPr>
          <a:lstStyle/>
          <a:p>
            <a:r>
              <a:rPr lang="fr-CA" sz="1400" dirty="0">
                <a:latin typeface="Century Gothic" panose="020B0502020202020204" pitchFamily="34" charset="0"/>
              </a:rPr>
              <a:t>dividende</a:t>
            </a:r>
          </a:p>
        </p:txBody>
      </p:sp>
      <p:sp>
        <p:nvSpPr>
          <p:cNvPr id="18" name="ZoneTexte 17"/>
          <p:cNvSpPr txBox="1"/>
          <p:nvPr/>
        </p:nvSpPr>
        <p:spPr>
          <a:xfrm>
            <a:off x="4024178" y="2859421"/>
            <a:ext cx="1136850" cy="307777"/>
          </a:xfrm>
          <a:prstGeom prst="rect">
            <a:avLst/>
          </a:prstGeom>
          <a:noFill/>
        </p:spPr>
        <p:txBody>
          <a:bodyPr wrap="none" rtlCol="0">
            <a:spAutoFit/>
          </a:bodyPr>
          <a:lstStyle/>
          <a:p>
            <a:r>
              <a:rPr lang="fr-CA" sz="1400" dirty="0">
                <a:latin typeface="Century Gothic" panose="020B0502020202020204" pitchFamily="34" charset="0"/>
              </a:rPr>
              <a:t>dividendes</a:t>
            </a:r>
          </a:p>
        </p:txBody>
      </p:sp>
    </p:spTree>
    <p:extLst>
      <p:ext uri="{BB962C8B-B14F-4D97-AF65-F5344CB8AC3E}">
        <p14:creationId xmlns:p14="http://schemas.microsoft.com/office/powerpoint/2010/main" val="156697763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t>Ajouts clés – « montant exclu »/« actions exclues » questions interprétatives</a:t>
            </a:r>
            <a:endParaRPr lang="fr-CA" sz="3200"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VIII : actions exclues et société de gestion</a:t>
            </a:r>
          </a:p>
          <a:p>
            <a:pPr marL="0" indent="0">
              <a:buNone/>
            </a:pPr>
            <a:r>
              <a:rPr lang="fr-CA" sz="2400" dirty="0">
                <a:solidFill>
                  <a:schemeClr val="tx1"/>
                </a:solidFill>
              </a:rPr>
              <a:t>Conclusion :</a:t>
            </a:r>
          </a:p>
          <a:p>
            <a:r>
              <a:rPr lang="fr-CA" sz="2400" dirty="0">
                <a:solidFill>
                  <a:schemeClr val="tx1"/>
                </a:solidFill>
              </a:rPr>
              <a:t>Le dividende reçu par Conjoint B n’est pas tiré d’actions exclues.</a:t>
            </a:r>
          </a:p>
          <a:p>
            <a:pPr marL="0" indent="0">
              <a:buNone/>
            </a:pPr>
            <a:r>
              <a:rPr lang="fr-CA" sz="2400" dirty="0">
                <a:solidFill>
                  <a:schemeClr val="tx1"/>
                </a:solidFill>
              </a:rPr>
              <a:t>Analyse :</a:t>
            </a:r>
          </a:p>
          <a:p>
            <a:r>
              <a:rPr lang="fr-CA" sz="2400" dirty="0">
                <a:solidFill>
                  <a:schemeClr val="tx1"/>
                </a:solidFill>
              </a:rPr>
              <a:t>Le dividende est-il un revenu fractionné ? Oui</a:t>
            </a:r>
          </a:p>
          <a:p>
            <a:pPr lvl="1"/>
            <a:r>
              <a:rPr lang="fr-CA" dirty="0">
                <a:solidFill>
                  <a:schemeClr val="tx1"/>
                </a:solidFill>
              </a:rPr>
              <a:t>Conjoint B est un particulier déterminé;</a:t>
            </a:r>
          </a:p>
          <a:p>
            <a:pPr lvl="1"/>
            <a:r>
              <a:rPr lang="fr-CA" dirty="0">
                <a:solidFill>
                  <a:schemeClr val="tx1"/>
                </a:solidFill>
              </a:rPr>
              <a:t>Le revenu est un dividende de société privée;</a:t>
            </a:r>
          </a:p>
          <a:p>
            <a:pPr lvl="1"/>
            <a:r>
              <a:rPr lang="fr-CA" dirty="0">
                <a:solidFill>
                  <a:schemeClr val="tx1"/>
                </a:solidFill>
              </a:rPr>
              <a:t>Provient, directement ou indirectement, d’une entreprise liée.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77</a:t>
            </a:fld>
            <a:endParaRPr lang="en-US" altLang="en-US"/>
          </a:p>
        </p:txBody>
      </p:sp>
    </p:spTree>
    <p:extLst>
      <p:ext uri="{BB962C8B-B14F-4D97-AF65-F5344CB8AC3E}">
        <p14:creationId xmlns:p14="http://schemas.microsoft.com/office/powerpoint/2010/main" val="22901515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t>Ajouts clés – « montant exclu »/« actions exclues » questions interprétatives</a:t>
            </a:r>
            <a:endParaRPr lang="fr-CA" sz="3200"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VIII : actions exclues et société de gestion</a:t>
            </a:r>
          </a:p>
          <a:p>
            <a:pPr marL="0" indent="0">
              <a:buNone/>
            </a:pPr>
            <a:r>
              <a:rPr lang="fr-CA" sz="2400" dirty="0">
                <a:solidFill>
                  <a:schemeClr val="tx1"/>
                </a:solidFill>
              </a:rPr>
              <a:t>Conclusion :</a:t>
            </a:r>
            <a:endParaRPr lang="fr-CA" dirty="0"/>
          </a:p>
          <a:p>
            <a:pPr lvl="0"/>
            <a:r>
              <a:rPr lang="fr-CA" sz="2400" dirty="0">
                <a:solidFill>
                  <a:schemeClr val="tx1"/>
                </a:solidFill>
              </a:rPr>
              <a:t>Le revenu est-il un montant exclu ?</a:t>
            </a:r>
          </a:p>
          <a:p>
            <a:pPr lvl="1"/>
            <a:r>
              <a:rPr lang="fr-CA" dirty="0">
                <a:solidFill>
                  <a:schemeClr val="tx1"/>
                </a:solidFill>
              </a:rPr>
              <a:t>Pas un revenu tiré d’actions exclues.</a:t>
            </a:r>
          </a:p>
          <a:p>
            <a:pPr lvl="2"/>
            <a:r>
              <a:rPr lang="fr-CA" sz="2400" dirty="0">
                <a:solidFill>
                  <a:schemeClr val="tx1"/>
                </a:solidFill>
              </a:rPr>
              <a:t>En général, les actions d’une société de gestion ne se qualifieront pas d’actions exclues.</a:t>
            </a:r>
          </a:p>
          <a:p>
            <a:pPr lvl="2"/>
            <a:r>
              <a:rPr lang="fr-CA" sz="2400" dirty="0">
                <a:solidFill>
                  <a:schemeClr val="tx1"/>
                </a:solidFill>
              </a:rPr>
              <a:t>La totalité ou la presque totalité du revenu de Gestco provient, directement ou indirectement, d’une autre entreprise liée (i.e. l’entreprise d’Opco). </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78</a:t>
            </a:fld>
            <a:endParaRPr lang="en-US" altLang="en-US" dirty="0"/>
          </a:p>
        </p:txBody>
      </p:sp>
    </p:spTree>
    <p:extLst>
      <p:ext uri="{BB962C8B-B14F-4D97-AF65-F5344CB8AC3E}">
        <p14:creationId xmlns:p14="http://schemas.microsoft.com/office/powerpoint/2010/main" val="22075968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t>Ajouts clés – « montant exclu »/« actions exclues » questions interprétatives</a:t>
            </a:r>
            <a:endParaRPr lang="fr-CA" sz="3200"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VIII : actions exclues et société de gestion</a:t>
            </a:r>
          </a:p>
          <a:p>
            <a:pPr marL="0" indent="0">
              <a:buNone/>
            </a:pPr>
            <a:r>
              <a:rPr lang="fr-CA" sz="2400" dirty="0">
                <a:solidFill>
                  <a:schemeClr val="tx1"/>
                </a:solidFill>
              </a:rPr>
              <a:t>Conclusion :</a:t>
            </a:r>
            <a:endParaRPr lang="fr-CA" dirty="0"/>
          </a:p>
          <a:p>
            <a:pPr marL="0" indent="0">
              <a:buNone/>
            </a:pPr>
            <a:endParaRPr lang="fr-CA" dirty="0"/>
          </a:p>
          <a:p>
            <a:pPr lvl="1"/>
            <a:r>
              <a:rPr lang="fr-CA" dirty="0">
                <a:solidFill>
                  <a:schemeClr val="tx1"/>
                </a:solidFill>
              </a:rPr>
              <a:t>Une autre catégorie de montant exclu s’applique-t-elle ?</a:t>
            </a:r>
          </a:p>
          <a:p>
            <a:pPr lvl="2"/>
            <a:r>
              <a:rPr lang="fr-CA" sz="2400" dirty="0">
                <a:solidFill>
                  <a:schemeClr val="tx1"/>
                </a:solidFill>
              </a:rPr>
              <a:t>Si non, le dividende est assujetti à l’IRF.</a:t>
            </a:r>
          </a:p>
          <a:p>
            <a:pPr marL="0" indent="0">
              <a:buNone/>
            </a:pP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79</a:t>
            </a:fld>
            <a:endParaRPr lang="en-US" altLang="en-US"/>
          </a:p>
        </p:txBody>
      </p:sp>
    </p:spTree>
    <p:extLst>
      <p:ext uri="{BB962C8B-B14F-4D97-AF65-F5344CB8AC3E}">
        <p14:creationId xmlns:p14="http://schemas.microsoft.com/office/powerpoint/2010/main" val="671052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dirty="0"/>
              <a:t>Aperçu de l’ « ancien » article 120.4</a:t>
            </a:r>
            <a:br>
              <a:rPr lang="fr-CA" dirty="0"/>
            </a:br>
            <a:r>
              <a:rPr lang="fr-CA" dirty="0"/>
              <a:t>Kiddie Tax – concepts clés</a:t>
            </a:r>
          </a:p>
        </p:txBody>
      </p:sp>
      <p:sp>
        <p:nvSpPr>
          <p:cNvPr id="3" name="Espace réservé du contenu 2"/>
          <p:cNvSpPr>
            <a:spLocks noGrp="1"/>
          </p:cNvSpPr>
          <p:nvPr>
            <p:ph idx="1"/>
          </p:nvPr>
        </p:nvSpPr>
        <p:spPr/>
        <p:txBody>
          <a:bodyPr/>
          <a:lstStyle/>
          <a:p>
            <a:r>
              <a:rPr lang="fr-CA" dirty="0">
                <a:solidFill>
                  <a:schemeClr val="tx1"/>
                </a:solidFill>
              </a:rPr>
              <a:t>Selon l’« ancienne » définition, « revenu fractionné » signifie :</a:t>
            </a:r>
          </a:p>
          <a:p>
            <a:pPr marL="914400" lvl="1" indent="-457200">
              <a:buAutoNum type="alphaLcParenR"/>
            </a:pPr>
            <a:r>
              <a:rPr lang="fr-CA" dirty="0">
                <a:solidFill>
                  <a:schemeClr val="tx1"/>
                </a:solidFill>
              </a:rPr>
              <a:t>Dividendes imposables et avantages imposables (en vertu de l’article 15) provenant de sociétés privées;</a:t>
            </a:r>
          </a:p>
          <a:p>
            <a:pPr marL="914400" lvl="1" indent="-457200">
              <a:buAutoNum type="alphaLcParenR"/>
            </a:pPr>
            <a:r>
              <a:rPr lang="fr-CA" dirty="0">
                <a:solidFill>
                  <a:schemeClr val="tx1"/>
                </a:solidFill>
              </a:rPr>
              <a:t>Revenu de société de personnes provenant : </a:t>
            </a:r>
          </a:p>
          <a:p>
            <a:pPr marL="1428750" lvl="2" indent="-514350">
              <a:buAutoNum type="romanLcParenR"/>
            </a:pPr>
            <a:r>
              <a:rPr lang="fr-CA" dirty="0">
                <a:solidFill>
                  <a:schemeClr val="tx1"/>
                </a:solidFill>
              </a:rPr>
              <a:t>de la fourniture de biens ou de services à une entreprise exploitée par certaines personnes liées ou à l’appui d’une telle entreprise;</a:t>
            </a:r>
          </a:p>
          <a:p>
            <a:pPr marL="1428750" lvl="2" indent="-514350">
              <a:buAutoNum type="romanLcParenR"/>
            </a:pPr>
            <a:r>
              <a:rPr lang="fr-CA" dirty="0">
                <a:solidFill>
                  <a:schemeClr val="tx1"/>
                </a:solidFill>
              </a:rPr>
              <a:t>d’une entreprise ou de la location de biens lorsqu’une personne liée est impliquée.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8</a:t>
            </a:fld>
            <a:endParaRPr lang="en-US" altLang="en-US"/>
          </a:p>
        </p:txBody>
      </p:sp>
    </p:spTree>
    <p:extLst>
      <p:ext uri="{BB962C8B-B14F-4D97-AF65-F5344CB8AC3E}">
        <p14:creationId xmlns:p14="http://schemas.microsoft.com/office/powerpoint/2010/main" val="355949347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t>Ajouts clés – « montant exclu »/« actions exclues » questions interprétatives</a:t>
            </a:r>
            <a:endParaRPr lang="fr-CA" sz="3200"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IX : actions exclues et revenu de prestation de services</a:t>
            </a:r>
          </a:p>
          <a:p>
            <a:pPr marL="0" indent="0">
              <a:buNone/>
            </a:pPr>
            <a:r>
              <a:rPr lang="fr-CA" dirty="0">
                <a:solidFill>
                  <a:schemeClr val="tx1"/>
                </a:solidFill>
              </a:rPr>
              <a:t>Faits* :</a:t>
            </a:r>
          </a:p>
          <a:p>
            <a:r>
              <a:rPr lang="fr-CA" sz="2200" dirty="0">
                <a:solidFill>
                  <a:schemeClr val="tx1"/>
                </a:solidFill>
              </a:rPr>
              <a:t>Frère A détient des actions représentant 15 % des votes et de la valeur de Transportco; </a:t>
            </a:r>
          </a:p>
          <a:p>
            <a:r>
              <a:rPr lang="fr-CA" sz="2200" dirty="0">
                <a:solidFill>
                  <a:schemeClr val="tx1"/>
                </a:solidFill>
              </a:rPr>
              <a:t>Frère B détient le reste des actions de Transportco; </a:t>
            </a:r>
          </a:p>
          <a:p>
            <a:r>
              <a:rPr lang="fr-CA" sz="2200" dirty="0">
                <a:solidFill>
                  <a:schemeClr val="tx1"/>
                </a:solidFill>
              </a:rPr>
              <a:t>Frère A et Frère B sont des particuliers détermines âgés de plus de 25 ans; </a:t>
            </a:r>
          </a:p>
          <a:p>
            <a:r>
              <a:rPr lang="fr-CA" sz="2200" dirty="0">
                <a:solidFill>
                  <a:schemeClr val="tx1"/>
                </a:solidFill>
              </a:rPr>
              <a:t>L’entreprise de Transportco consiste à fournir des conducteurs à des sociétés de logistique; </a:t>
            </a:r>
          </a:p>
          <a:p>
            <a:r>
              <a:rPr lang="fr-CA" sz="2200" dirty="0">
                <a:solidFill>
                  <a:schemeClr val="tx1"/>
                </a:solidFill>
              </a:rPr>
              <a:t>Plus de 90 % du revenu d’entreprise de Transportco est tiré de cette entreprise;</a:t>
            </a:r>
          </a:p>
          <a:p>
            <a:pPr marL="0" indent="0">
              <a:buNone/>
            </a:pPr>
            <a:r>
              <a:rPr lang="en-CA" sz="1400" dirty="0">
                <a:solidFill>
                  <a:schemeClr val="tx1"/>
                </a:solidFill>
              </a:rPr>
              <a:t>*</a:t>
            </a:r>
            <a:r>
              <a:rPr lang="fr-CA" sz="1400" dirty="0">
                <a:solidFill>
                  <a:schemeClr val="tx1"/>
                </a:solidFill>
              </a:rPr>
              <a:t>Basé sur la table ronde de l’ARC 2018 de CALU, Q. </a:t>
            </a:r>
            <a:r>
              <a:rPr lang="en-CA" sz="1400" dirty="0">
                <a:solidFill>
                  <a:schemeClr val="tx1"/>
                </a:solidFill>
              </a:rPr>
              <a:t>6.</a:t>
            </a:r>
            <a:endParaRPr lang="fr-CA" sz="1400" dirty="0">
              <a:solidFill>
                <a:schemeClr val="tx1"/>
              </a:solidFill>
            </a:endParaRP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80</a:t>
            </a:fld>
            <a:endParaRPr lang="en-US" altLang="en-US" dirty="0"/>
          </a:p>
        </p:txBody>
      </p:sp>
    </p:spTree>
    <p:extLst>
      <p:ext uri="{BB962C8B-B14F-4D97-AF65-F5344CB8AC3E}">
        <p14:creationId xmlns:p14="http://schemas.microsoft.com/office/powerpoint/2010/main" val="245354684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35757"/>
            <a:ext cx="8229600" cy="985837"/>
          </a:xfrm>
        </p:spPr>
        <p:txBody>
          <a:bodyPr>
            <a:noAutofit/>
          </a:bodyPr>
          <a:lstStyle/>
          <a:p>
            <a:r>
              <a:rPr lang="fr-FR" sz="3200" dirty="0"/>
              <a:t>Ajouts clés – « montant exclu »/« actions exclues » questions interprétatives</a:t>
            </a:r>
            <a:endParaRPr lang="fr-CA" sz="3200"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IX : actions exclues et revenu de prestation de services</a:t>
            </a:r>
          </a:p>
          <a:p>
            <a:pPr marL="0" indent="0">
              <a:buNone/>
            </a:pPr>
            <a:r>
              <a:rPr lang="fr-CA" dirty="0">
                <a:solidFill>
                  <a:schemeClr val="tx1"/>
                </a:solidFill>
              </a:rPr>
              <a:t>Faits :</a:t>
            </a:r>
          </a:p>
          <a:p>
            <a:r>
              <a:rPr lang="fr-CA" sz="2200" dirty="0">
                <a:solidFill>
                  <a:schemeClr val="tx1"/>
                </a:solidFill>
              </a:rPr>
              <a:t>Frère B a une Participation Active dans l’entreprise de Transportco;</a:t>
            </a:r>
          </a:p>
          <a:p>
            <a:r>
              <a:rPr lang="fr-CA" sz="2200" dirty="0">
                <a:solidFill>
                  <a:schemeClr val="tx1"/>
                </a:solidFill>
              </a:rPr>
              <a:t>Transportco emploie plus de 100 personnes;</a:t>
            </a:r>
          </a:p>
          <a:p>
            <a:r>
              <a:rPr lang="fr-CA" sz="2200" dirty="0">
                <a:solidFill>
                  <a:schemeClr val="tx1"/>
                </a:solidFill>
              </a:rPr>
              <a:t>Transportco paye un dividende à Frère A.</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81</a:t>
            </a:fld>
            <a:endParaRPr lang="en-US" altLang="en-US"/>
          </a:p>
        </p:txBody>
      </p:sp>
    </p:spTree>
    <p:extLst>
      <p:ext uri="{BB962C8B-B14F-4D97-AF65-F5344CB8AC3E}">
        <p14:creationId xmlns:p14="http://schemas.microsoft.com/office/powerpoint/2010/main" val="277854487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t>Ajouts clés – « montant exclu »/« actions exclues » questions interprétatives</a:t>
            </a:r>
            <a:endParaRPr lang="fr-CA" sz="3200"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IX : actions exclues et revenu de prestation de services</a:t>
            </a:r>
          </a:p>
          <a:p>
            <a:pPr marL="0" indent="0">
              <a:buNone/>
            </a:pPr>
            <a:r>
              <a:rPr lang="fr-CA" dirty="0">
                <a:solidFill>
                  <a:schemeClr val="tx1"/>
                </a:solidFill>
              </a:rPr>
              <a:t>Conclusion:</a:t>
            </a:r>
          </a:p>
          <a:p>
            <a:r>
              <a:rPr lang="fr-CA" dirty="0">
                <a:solidFill>
                  <a:schemeClr val="tx1"/>
                </a:solidFill>
              </a:rPr>
              <a:t>Le revenu de dividende de Frère A  n’est pas tiré d’actions exclues.</a:t>
            </a:r>
          </a:p>
          <a:p>
            <a:pPr marL="0" indent="0">
              <a:buNone/>
            </a:pPr>
            <a:r>
              <a:rPr lang="fr-CA" dirty="0">
                <a:solidFill>
                  <a:schemeClr val="tx1"/>
                </a:solidFill>
              </a:rPr>
              <a:t>Analyse :</a:t>
            </a:r>
          </a:p>
          <a:p>
            <a:r>
              <a:rPr lang="fr-CA" sz="2200" dirty="0">
                <a:solidFill>
                  <a:schemeClr val="tx1"/>
                </a:solidFill>
              </a:rPr>
              <a:t>Le dividende est-il un revenu fractionné ? Oui</a:t>
            </a:r>
          </a:p>
          <a:p>
            <a:pPr lvl="1"/>
            <a:r>
              <a:rPr lang="fr-CA" sz="2200" dirty="0">
                <a:solidFill>
                  <a:schemeClr val="tx1"/>
                </a:solidFill>
              </a:rPr>
              <a:t>Frère A est un particulier déterminé;</a:t>
            </a:r>
          </a:p>
          <a:p>
            <a:pPr lvl="1"/>
            <a:r>
              <a:rPr lang="fr-CA" sz="2200" dirty="0">
                <a:solidFill>
                  <a:schemeClr val="tx1"/>
                </a:solidFill>
              </a:rPr>
              <a:t>Le revenu est un dividende de société privée;</a:t>
            </a:r>
          </a:p>
          <a:p>
            <a:pPr lvl="1"/>
            <a:r>
              <a:rPr lang="fr-CA" sz="2200" dirty="0">
                <a:solidFill>
                  <a:schemeClr val="tx1"/>
                </a:solidFill>
              </a:rPr>
              <a:t>Provient, directement ou indirectement, d’une entreprise liée.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82</a:t>
            </a:fld>
            <a:endParaRPr lang="en-US" altLang="en-US"/>
          </a:p>
        </p:txBody>
      </p:sp>
    </p:spTree>
    <p:extLst>
      <p:ext uri="{BB962C8B-B14F-4D97-AF65-F5344CB8AC3E}">
        <p14:creationId xmlns:p14="http://schemas.microsoft.com/office/powerpoint/2010/main" val="392594026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t>Ajouts clés – « montant exclu »/« actions exclues » questions interprétatives</a:t>
            </a:r>
            <a:endParaRPr lang="fr-CA" sz="3200" dirty="0"/>
          </a:p>
        </p:txBody>
      </p:sp>
      <p:sp>
        <p:nvSpPr>
          <p:cNvPr id="3" name="Espace réservé du contenu 2"/>
          <p:cNvSpPr>
            <a:spLocks noGrp="1"/>
          </p:cNvSpPr>
          <p:nvPr>
            <p:ph idx="1"/>
          </p:nvPr>
        </p:nvSpPr>
        <p:spPr/>
        <p:txBody>
          <a:bodyPr/>
          <a:lstStyle/>
          <a:p>
            <a:pPr marL="0" indent="0">
              <a:buNone/>
            </a:pPr>
            <a:r>
              <a:rPr lang="fr-CA" sz="2400" dirty="0">
                <a:solidFill>
                  <a:schemeClr val="tx1"/>
                </a:solidFill>
              </a:rPr>
              <a:t>Exemple IX : actions exclues et revenu de prestation de services</a:t>
            </a:r>
          </a:p>
          <a:p>
            <a:pPr marL="0" lvl="0" indent="0">
              <a:buNone/>
            </a:pPr>
            <a:r>
              <a:rPr lang="fr-CA" sz="2400" dirty="0">
                <a:solidFill>
                  <a:schemeClr val="tx1"/>
                </a:solidFill>
              </a:rPr>
              <a:t>Analyse :</a:t>
            </a:r>
            <a:endParaRPr lang="fr-CA" sz="2200" dirty="0">
              <a:solidFill>
                <a:schemeClr val="tx1"/>
              </a:solidFill>
            </a:endParaRPr>
          </a:p>
          <a:p>
            <a:pPr lvl="0"/>
            <a:r>
              <a:rPr lang="fr-CA" sz="2200" dirty="0">
                <a:solidFill>
                  <a:schemeClr val="tx1"/>
                </a:solidFill>
              </a:rPr>
              <a:t>Le revenu est-il un montant exclu ?</a:t>
            </a:r>
          </a:p>
          <a:p>
            <a:pPr lvl="1"/>
            <a:r>
              <a:rPr lang="fr-CA" sz="2200" dirty="0">
                <a:solidFill>
                  <a:prstClr val="black"/>
                </a:solidFill>
              </a:rPr>
              <a:t>Pas un revenu tiré d’actions exclues.</a:t>
            </a:r>
          </a:p>
          <a:p>
            <a:pPr lvl="2"/>
            <a:r>
              <a:rPr lang="fr-CA" dirty="0">
                <a:solidFill>
                  <a:prstClr val="black"/>
                </a:solidFill>
              </a:rPr>
              <a:t>90 % ou plus du revenu de Transportco provient de la prestation de services.</a:t>
            </a:r>
          </a:p>
          <a:p>
            <a:pPr lvl="1"/>
            <a:r>
              <a:rPr lang="fr-CA" sz="2200" dirty="0">
                <a:solidFill>
                  <a:prstClr val="black"/>
                </a:solidFill>
              </a:rPr>
              <a:t>Une autre catégorie de montant exclu s’applique-t-elle ? </a:t>
            </a:r>
          </a:p>
          <a:p>
            <a:pPr lvl="1"/>
            <a:r>
              <a:rPr lang="fr-CA" sz="2200" dirty="0">
                <a:solidFill>
                  <a:prstClr val="black"/>
                </a:solidFill>
              </a:rPr>
              <a:t>Si non, le dividende est assujetti à l’IRF.</a:t>
            </a:r>
            <a:endParaRPr lang="fr-CA" dirty="0"/>
          </a:p>
          <a:p>
            <a:pPr marL="0" indent="0">
              <a:buNone/>
            </a:pPr>
            <a:endParaRPr lang="fr-CA" dirty="0"/>
          </a:p>
          <a:p>
            <a:pPr marL="0" indent="0">
              <a:buNone/>
            </a:pP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83</a:t>
            </a:fld>
            <a:endParaRPr lang="en-US" altLang="en-US"/>
          </a:p>
        </p:txBody>
      </p:sp>
    </p:spTree>
    <p:extLst>
      <p:ext uri="{BB962C8B-B14F-4D97-AF65-F5344CB8AC3E}">
        <p14:creationId xmlns:p14="http://schemas.microsoft.com/office/powerpoint/2010/main" val="144253347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t>Ajouts clés – « montant exclu »/« actions exclues » questions interprétatives</a:t>
            </a:r>
            <a:endParaRPr lang="fr-CA" sz="3200"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X : Actions exclues &amp; entreprise mixte Faits* :</a:t>
            </a:r>
          </a:p>
          <a:p>
            <a:r>
              <a:rPr lang="fr-CA" sz="2200" dirty="0">
                <a:solidFill>
                  <a:schemeClr val="tx1"/>
                </a:solidFill>
              </a:rPr>
              <a:t>Plomberie Inc. exploite une entreprise de plomberie;</a:t>
            </a:r>
          </a:p>
          <a:p>
            <a:r>
              <a:rPr lang="fr-CA" sz="2200" dirty="0">
                <a:solidFill>
                  <a:schemeClr val="tx1"/>
                </a:solidFill>
              </a:rPr>
              <a:t>L’entreprise consiste à rendre des services d’installation, de réparation et d’entretien ainsi que la fourniture de pièces et d’équipements;</a:t>
            </a:r>
          </a:p>
          <a:p>
            <a:r>
              <a:rPr lang="fr-CA" sz="2200" dirty="0">
                <a:solidFill>
                  <a:schemeClr val="tx1"/>
                </a:solidFill>
              </a:rPr>
              <a:t>Dans l’année d’imposition précédente, 15 % du revenu brut de Plomberie Inc. ne provenait pas de la prestation de services;</a:t>
            </a:r>
          </a:p>
          <a:p>
            <a:r>
              <a:rPr lang="fr-CA" sz="2200" dirty="0">
                <a:solidFill>
                  <a:schemeClr val="tx1"/>
                </a:solidFill>
              </a:rPr>
              <a:t>Conjoint A et Conjoint B sont actionnaires égaux (vote et valeur) de Plomberie Inc.; </a:t>
            </a:r>
          </a:p>
          <a:p>
            <a:pPr marL="0" indent="0">
              <a:buNone/>
            </a:pPr>
            <a:r>
              <a:rPr lang="fr-CA" sz="1400" dirty="0">
                <a:solidFill>
                  <a:schemeClr val="tx1"/>
                </a:solidFill>
              </a:rPr>
              <a:t>*Basé sur la table ronde de l’ARC 2018 de STEP Canada, Q</a:t>
            </a:r>
            <a:r>
              <a:rPr lang="en-CA" sz="1400" dirty="0"/>
              <a:t>. 5.</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84</a:t>
            </a:fld>
            <a:endParaRPr lang="en-US" altLang="en-US"/>
          </a:p>
        </p:txBody>
      </p:sp>
    </p:spTree>
    <p:extLst>
      <p:ext uri="{BB962C8B-B14F-4D97-AF65-F5344CB8AC3E}">
        <p14:creationId xmlns:p14="http://schemas.microsoft.com/office/powerpoint/2010/main" val="379559548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t>Ajouts clés – « montant exclu »/« actions exclues » questions interprétatives</a:t>
            </a:r>
            <a:endParaRPr lang="fr-CA" sz="3200"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X : Actions exclues &amp; entreprise mixte Faits :</a:t>
            </a:r>
            <a:endParaRPr lang="fr-CA" dirty="0"/>
          </a:p>
          <a:p>
            <a:r>
              <a:rPr lang="fr-CA" sz="2200" dirty="0">
                <a:solidFill>
                  <a:schemeClr val="tx1"/>
                </a:solidFill>
              </a:rPr>
              <a:t>Conjoint A est le propriétaire-exploitant de l’entreprise;</a:t>
            </a:r>
          </a:p>
          <a:p>
            <a:r>
              <a:rPr lang="fr-CA" sz="2200" dirty="0">
                <a:solidFill>
                  <a:schemeClr val="tx1"/>
                </a:solidFill>
              </a:rPr>
              <a:t>Conjoint B n’a pas une Participation Active dans l’entreprise et n’a jamais contribué à l’entreprise;</a:t>
            </a:r>
          </a:p>
          <a:p>
            <a:r>
              <a:rPr lang="fr-CA" sz="2200" dirty="0">
                <a:solidFill>
                  <a:schemeClr val="tx1"/>
                </a:solidFill>
              </a:rPr>
              <a:t>Plomberie Inc. paye un dividende à Conjoint B.</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85</a:t>
            </a:fld>
            <a:endParaRPr lang="en-US" altLang="en-US"/>
          </a:p>
        </p:txBody>
      </p:sp>
    </p:spTree>
    <p:extLst>
      <p:ext uri="{BB962C8B-B14F-4D97-AF65-F5344CB8AC3E}">
        <p14:creationId xmlns:p14="http://schemas.microsoft.com/office/powerpoint/2010/main" val="228681853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t>Ajouts clés – « montant exclu »/« actions exclues » questions interprétatives</a:t>
            </a:r>
            <a:endParaRPr lang="fr-CA" sz="3200"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X : actions exclues &amp; entreprise mixte</a:t>
            </a:r>
          </a:p>
          <a:p>
            <a:pPr marL="0" indent="0">
              <a:buNone/>
            </a:pPr>
            <a:r>
              <a:rPr lang="fr-CA" dirty="0">
                <a:solidFill>
                  <a:schemeClr val="tx1"/>
                </a:solidFill>
              </a:rPr>
              <a:t>Conclusion :</a:t>
            </a:r>
          </a:p>
          <a:p>
            <a:r>
              <a:rPr lang="fr-CA" sz="2200" dirty="0">
                <a:solidFill>
                  <a:schemeClr val="tx1"/>
                </a:solidFill>
              </a:rPr>
              <a:t>Le dividende payé à Conjoint B n’est pas assujetti à l’IRF</a:t>
            </a:r>
          </a:p>
          <a:p>
            <a:pPr marL="0" indent="0">
              <a:buNone/>
            </a:pPr>
            <a:r>
              <a:rPr lang="fr-CA" sz="2200" dirty="0">
                <a:solidFill>
                  <a:schemeClr val="tx1"/>
                </a:solidFill>
              </a:rPr>
              <a:t>Analyse :</a:t>
            </a:r>
          </a:p>
          <a:p>
            <a:r>
              <a:rPr lang="fr-CA" sz="2200" dirty="0">
                <a:solidFill>
                  <a:schemeClr val="tx1"/>
                </a:solidFill>
              </a:rPr>
              <a:t>Le dividende est-il du revenu fractionné ? Oui</a:t>
            </a:r>
          </a:p>
          <a:p>
            <a:pPr lvl="1"/>
            <a:r>
              <a:rPr lang="fr-CA" sz="2200" dirty="0">
                <a:solidFill>
                  <a:schemeClr val="tx1"/>
                </a:solidFill>
              </a:rPr>
              <a:t>Conjoint B est un particulier déterminé;</a:t>
            </a:r>
          </a:p>
          <a:p>
            <a:pPr lvl="1"/>
            <a:r>
              <a:rPr lang="fr-CA" sz="2200" dirty="0">
                <a:solidFill>
                  <a:schemeClr val="tx1"/>
                </a:solidFill>
              </a:rPr>
              <a:t>Le revenu est un dividende de société privée;</a:t>
            </a:r>
          </a:p>
          <a:p>
            <a:pPr lvl="1"/>
            <a:r>
              <a:rPr lang="fr-CA" sz="2200" dirty="0">
                <a:solidFill>
                  <a:schemeClr val="tx1"/>
                </a:solidFill>
              </a:rPr>
              <a:t>Provient, directement ou indirectement, d’une entreprise liée.</a:t>
            </a:r>
          </a:p>
          <a:p>
            <a:pPr lvl="0"/>
            <a:r>
              <a:rPr lang="fr-CA" sz="2200" dirty="0">
                <a:solidFill>
                  <a:schemeClr val="tx1"/>
                </a:solidFill>
              </a:rPr>
              <a:t>Le revenu est-il un montant exclu ? Oui</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86</a:t>
            </a:fld>
            <a:endParaRPr lang="en-US" altLang="en-US"/>
          </a:p>
        </p:txBody>
      </p:sp>
    </p:spTree>
    <p:extLst>
      <p:ext uri="{BB962C8B-B14F-4D97-AF65-F5344CB8AC3E}">
        <p14:creationId xmlns:p14="http://schemas.microsoft.com/office/powerpoint/2010/main" val="164213226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t>Ajouts clés – « montant exclu »/« actions exclues » questions interprétatives</a:t>
            </a:r>
            <a:endParaRPr lang="fr-CA" sz="3300"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Exemple X : actions exclues &amp; entreprise mixte</a:t>
            </a:r>
          </a:p>
          <a:p>
            <a:pPr marL="0" indent="0">
              <a:buNone/>
            </a:pPr>
            <a:r>
              <a:rPr lang="fr-CA" dirty="0">
                <a:solidFill>
                  <a:schemeClr val="tx1"/>
                </a:solidFill>
              </a:rPr>
              <a:t>Conclusion :</a:t>
            </a:r>
          </a:p>
          <a:p>
            <a:pPr lvl="1"/>
            <a:r>
              <a:rPr lang="fr-CA" sz="2200" dirty="0">
                <a:solidFill>
                  <a:schemeClr val="tx1"/>
                </a:solidFill>
              </a:rPr>
              <a:t>Le dividende est un revenu tiré d’actions exclues.</a:t>
            </a:r>
          </a:p>
          <a:p>
            <a:pPr lvl="2"/>
            <a:r>
              <a:rPr lang="fr-CA" dirty="0">
                <a:solidFill>
                  <a:schemeClr val="tx1"/>
                </a:solidFill>
              </a:rPr>
              <a:t>Moins de 90 % du revenu d’entreprise est tiré de la prestation de services; </a:t>
            </a:r>
          </a:p>
          <a:p>
            <a:pPr lvl="2"/>
            <a:r>
              <a:rPr lang="fr-CA" dirty="0">
                <a:solidFill>
                  <a:schemeClr val="tx1"/>
                </a:solidFill>
              </a:rPr>
              <a:t>Conjoint B détient plus de 10 % des actions (vote et valeur);</a:t>
            </a:r>
          </a:p>
          <a:p>
            <a:pPr lvl="2"/>
            <a:r>
              <a:rPr lang="fr-CA" dirty="0">
                <a:solidFill>
                  <a:schemeClr val="tx1"/>
                </a:solidFill>
              </a:rPr>
              <a:t>Pas de revenu d’une autre entreprise liée (autre que celle de Plomberie Inc.).</a:t>
            </a:r>
          </a:p>
          <a:p>
            <a:pPr marL="0" indent="0">
              <a:buNone/>
            </a:pP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87</a:t>
            </a:fld>
            <a:endParaRPr lang="en-US" altLang="en-US"/>
          </a:p>
        </p:txBody>
      </p:sp>
    </p:spTree>
    <p:extLst>
      <p:ext uri="{BB962C8B-B14F-4D97-AF65-F5344CB8AC3E}">
        <p14:creationId xmlns:p14="http://schemas.microsoft.com/office/powerpoint/2010/main" val="268113342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3200" dirty="0"/>
              <a:t>Ajouts clés – « montant exclu »/« actions exclues » questions interprétatives</a:t>
            </a:r>
            <a:endParaRPr lang="en-CA" sz="3300" dirty="0"/>
          </a:p>
        </p:txBody>
      </p:sp>
      <p:sp>
        <p:nvSpPr>
          <p:cNvPr id="3" name="Content Placeholder 2"/>
          <p:cNvSpPr>
            <a:spLocks noGrp="1"/>
          </p:cNvSpPr>
          <p:nvPr>
            <p:ph idx="1"/>
          </p:nvPr>
        </p:nvSpPr>
        <p:spPr/>
        <p:txBody>
          <a:bodyPr/>
          <a:lstStyle/>
          <a:p>
            <a:r>
              <a:rPr lang="fr-CA" dirty="0">
                <a:solidFill>
                  <a:schemeClr val="tx1"/>
                </a:solidFill>
              </a:rPr>
              <a:t>Composantes « services » et « autre »</a:t>
            </a:r>
          </a:p>
          <a:p>
            <a:r>
              <a:rPr lang="fr-CA" sz="2200" dirty="0">
                <a:solidFill>
                  <a:schemeClr val="tx1"/>
                </a:solidFill>
              </a:rPr>
              <a:t>Test de revenu brut</a:t>
            </a:r>
          </a:p>
          <a:p>
            <a:r>
              <a:rPr lang="fr-CA" sz="2200" dirty="0">
                <a:solidFill>
                  <a:schemeClr val="tx1"/>
                </a:solidFill>
              </a:rPr>
              <a:t>Lorsque des biens sont vendus avec un service et que les biens ne sont pas accessoires, il faut considérer le revenu lié aux biens vendus.  </a:t>
            </a:r>
          </a:p>
          <a:p>
            <a:r>
              <a:rPr lang="fr-CA" sz="2200" dirty="0">
                <a:solidFill>
                  <a:schemeClr val="tx1"/>
                </a:solidFill>
              </a:rPr>
              <a:t>Ex. : réparation automobile, rénovation domiciliaire.</a:t>
            </a:r>
          </a:p>
          <a:p>
            <a:r>
              <a:rPr lang="fr-CA" sz="2200" dirty="0">
                <a:solidFill>
                  <a:schemeClr val="tx1"/>
                </a:solidFill>
              </a:rPr>
              <a:t>Le service peut être accessoire (ex. livraison et installation de biens)</a:t>
            </a:r>
          </a:p>
          <a:p>
            <a:r>
              <a:rPr lang="fr-CA" sz="2200" dirty="0">
                <a:solidFill>
                  <a:schemeClr val="tx1"/>
                </a:solidFill>
              </a:rPr>
              <a:t>L’ARC reconnaît que les pratiques de facturation et les systèmes comptables pourraient ne pas avoir été conçus afin d’identifier spécifiquement la portion « service » et la portion « autre ». L’ARC fera preuve de flexibilité dans de telles situations.  </a:t>
            </a:r>
            <a:endParaRPr lang="en-CA" sz="2200" dirty="0">
              <a:solidFill>
                <a:schemeClr val="tx1"/>
              </a:solidFill>
            </a:endParaRPr>
          </a:p>
        </p:txBody>
      </p:sp>
      <p:sp>
        <p:nvSpPr>
          <p:cNvPr id="4" name="Slide Number Placeholder 3"/>
          <p:cNvSpPr>
            <a:spLocks noGrp="1"/>
          </p:cNvSpPr>
          <p:nvPr>
            <p:ph type="sldNum" sz="quarter" idx="10"/>
          </p:nvPr>
        </p:nvSpPr>
        <p:spPr/>
        <p:txBody>
          <a:bodyPr/>
          <a:lstStyle/>
          <a:p>
            <a:fld id="{78075564-AF6E-40FC-905A-F6C5E8D29614}" type="slidenum">
              <a:rPr lang="en-US" altLang="en-US" smtClean="0"/>
              <a:pPr/>
              <a:t>88</a:t>
            </a:fld>
            <a:endParaRPr lang="en-US" altLang="en-US"/>
          </a:p>
        </p:txBody>
      </p:sp>
    </p:spTree>
    <p:extLst>
      <p:ext uri="{BB962C8B-B14F-4D97-AF65-F5344CB8AC3E}">
        <p14:creationId xmlns:p14="http://schemas.microsoft.com/office/powerpoint/2010/main" val="150259081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Survol :</a:t>
            </a:r>
          </a:p>
          <a:p>
            <a:r>
              <a:rPr lang="fr-CA" sz="2400" dirty="0">
                <a:solidFill>
                  <a:schemeClr val="tx1"/>
                </a:solidFill>
              </a:rPr>
              <a:t>Un montant exclu comprend un revenu, le montant duquel est un « rendement raisonnable »;</a:t>
            </a:r>
          </a:p>
          <a:p>
            <a:r>
              <a:rPr lang="fr-CA" sz="2400" dirty="0">
                <a:solidFill>
                  <a:schemeClr val="tx1"/>
                </a:solidFill>
              </a:rPr>
              <a:t>Pas assujetti à l’IRF;</a:t>
            </a:r>
          </a:p>
          <a:p>
            <a:r>
              <a:rPr lang="fr-CA" sz="2400" dirty="0">
                <a:solidFill>
                  <a:schemeClr val="tx1"/>
                </a:solidFill>
              </a:rPr>
              <a:t>Différents tests selon l’âge du particulier déterminé;</a:t>
            </a:r>
          </a:p>
          <a:p>
            <a:pPr lvl="1"/>
            <a:r>
              <a:rPr lang="fr-CA" dirty="0">
                <a:solidFill>
                  <a:schemeClr val="tx1"/>
                </a:solidFill>
              </a:rPr>
              <a:t>« Rendement exonéré » (entre 18 et 24 ans;)</a:t>
            </a:r>
          </a:p>
          <a:p>
            <a:pPr lvl="1"/>
            <a:r>
              <a:rPr lang="fr-CA" dirty="0">
                <a:solidFill>
                  <a:schemeClr val="tx1"/>
                </a:solidFill>
              </a:rPr>
              <a:t>« rendement raisonnable » sur le « capital indépendant » (entre 18 et 24 ans);</a:t>
            </a:r>
          </a:p>
          <a:p>
            <a:pPr lvl="1"/>
            <a:r>
              <a:rPr lang="fr-CA" dirty="0">
                <a:solidFill>
                  <a:schemeClr val="tx1"/>
                </a:solidFill>
              </a:rPr>
              <a:t>« Rendement raisonnable » général (25 ans et plus).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89</a:t>
            </a:fld>
            <a:endParaRPr lang="en-US" altLang="en-US"/>
          </a:p>
        </p:txBody>
      </p:sp>
    </p:spTree>
    <p:extLst>
      <p:ext uri="{BB962C8B-B14F-4D97-AF65-F5344CB8AC3E}">
        <p14:creationId xmlns:p14="http://schemas.microsoft.com/office/powerpoint/2010/main" val="3406075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a:t>Aperçu de l’ « ancien » article 120.4</a:t>
            </a:r>
            <a:br>
              <a:rPr lang="fr-CA" dirty="0"/>
            </a:br>
            <a:r>
              <a:rPr lang="fr-CA" dirty="0"/>
              <a:t>Kiddie Tax – concepts clés</a:t>
            </a:r>
          </a:p>
        </p:txBody>
      </p:sp>
      <p:sp>
        <p:nvSpPr>
          <p:cNvPr id="3" name="Espace réservé du contenu 2"/>
          <p:cNvSpPr>
            <a:spLocks noGrp="1"/>
          </p:cNvSpPr>
          <p:nvPr>
            <p:ph idx="1"/>
          </p:nvPr>
        </p:nvSpPr>
        <p:spPr/>
        <p:txBody>
          <a:bodyPr/>
          <a:lstStyle/>
          <a:p>
            <a:pPr marL="914400" lvl="1" indent="-457200">
              <a:buFont typeface="+mj-lt"/>
              <a:buAutoNum type="alphaLcParenR" startAt="3"/>
            </a:pPr>
            <a:r>
              <a:rPr lang="fr-CA" dirty="0">
                <a:solidFill>
                  <a:schemeClr val="tx1"/>
                </a:solidFill>
              </a:rPr>
              <a:t>Distribution de fiducie provenant :</a:t>
            </a:r>
          </a:p>
          <a:p>
            <a:pPr marL="1428750" lvl="2" indent="-514350">
              <a:buAutoNum type="romanLcParenR"/>
            </a:pPr>
            <a:r>
              <a:rPr lang="fr-CA" dirty="0">
                <a:solidFill>
                  <a:schemeClr val="tx1"/>
                </a:solidFill>
              </a:rPr>
              <a:t>De dividendes imposables et avantages en vertu de l’article 15;</a:t>
            </a:r>
          </a:p>
          <a:p>
            <a:pPr marL="1428750" lvl="2" indent="-514350">
              <a:buAutoNum type="romanLcParenR"/>
            </a:pPr>
            <a:r>
              <a:rPr lang="fr-CA" dirty="0">
                <a:solidFill>
                  <a:schemeClr val="tx1"/>
                </a:solidFill>
              </a:rPr>
              <a:t>de la fourniture de biens ou de services à une entreprise exploitée par certaines personnes liées ou à l’appui d’une telle entreprise;</a:t>
            </a:r>
          </a:p>
          <a:p>
            <a:pPr marL="1428750" lvl="2" indent="-514350">
              <a:buAutoNum type="romanLcParenR"/>
            </a:pPr>
            <a:r>
              <a:rPr lang="fr-CA" dirty="0">
                <a:solidFill>
                  <a:schemeClr val="tx1"/>
                </a:solidFill>
              </a:rPr>
              <a:t>d’une entreprise ou de la location de biens lorsqu’une personne liée est impliquée.</a:t>
            </a:r>
          </a:p>
          <a:p>
            <a:pPr marL="0" indent="0">
              <a:buNone/>
            </a:pP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9</a:t>
            </a:fld>
            <a:endParaRPr lang="en-US" altLang="en-US"/>
          </a:p>
        </p:txBody>
      </p:sp>
    </p:spTree>
    <p:extLst>
      <p:ext uri="{BB962C8B-B14F-4D97-AF65-F5344CB8AC3E}">
        <p14:creationId xmlns:p14="http://schemas.microsoft.com/office/powerpoint/2010/main" val="83416283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Rendement exonéré</a:t>
            </a:r>
          </a:p>
          <a:p>
            <a:pPr marL="0" indent="0">
              <a:buNone/>
            </a:pPr>
            <a:r>
              <a:rPr lang="fr-CA" dirty="0">
                <a:solidFill>
                  <a:schemeClr val="tx1"/>
                </a:solidFill>
              </a:rPr>
              <a:t>Survol :</a:t>
            </a:r>
          </a:p>
          <a:p>
            <a:r>
              <a:rPr lang="fr-CA" sz="2200" dirty="0">
                <a:solidFill>
                  <a:schemeClr val="tx1"/>
                </a:solidFill>
              </a:rPr>
              <a:t>Un des changements visant à simplifier l’application de l’IRF. </a:t>
            </a:r>
          </a:p>
          <a:p>
            <a:r>
              <a:rPr lang="fr-CA" sz="2200" dirty="0">
                <a:solidFill>
                  <a:schemeClr val="tx1"/>
                </a:solidFill>
              </a:rPr>
              <a:t>S’applique lorsque le particulier déterminé a entre 18 et 24 ans.</a:t>
            </a:r>
          </a:p>
          <a:p>
            <a:r>
              <a:rPr lang="fr-CA" sz="2200" dirty="0">
                <a:solidFill>
                  <a:schemeClr val="tx1"/>
                </a:solidFill>
              </a:rPr>
              <a:t>Procure une exclusion du revenu fractionné sans avoir à établir que le revenu constitue un rendement raisonnable. </a:t>
            </a:r>
          </a:p>
          <a:p>
            <a:r>
              <a:rPr lang="fr-CA" sz="2200" dirty="0">
                <a:solidFill>
                  <a:schemeClr val="tx1"/>
                </a:solidFill>
              </a:rPr>
              <a:t>Montant déterminé par une formule.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90</a:t>
            </a:fld>
            <a:endParaRPr lang="en-US" altLang="en-US"/>
          </a:p>
        </p:txBody>
      </p:sp>
    </p:spTree>
    <p:extLst>
      <p:ext uri="{BB962C8B-B14F-4D97-AF65-F5344CB8AC3E}">
        <p14:creationId xmlns:p14="http://schemas.microsoft.com/office/powerpoint/2010/main" val="155331867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Rendement exonéré</a:t>
            </a:r>
          </a:p>
          <a:p>
            <a:pPr marL="0" indent="0">
              <a:buNone/>
            </a:pPr>
            <a:r>
              <a:rPr lang="fr-CA" dirty="0">
                <a:solidFill>
                  <a:schemeClr val="tx1"/>
                </a:solidFill>
              </a:rPr>
              <a:t>Survol :</a:t>
            </a:r>
          </a:p>
          <a:p>
            <a:pPr marL="0" indent="0">
              <a:buNone/>
            </a:pPr>
            <a:endParaRPr lang="fr-CA" dirty="0"/>
          </a:p>
          <a:p>
            <a:pPr marL="0" indent="0">
              <a:buNone/>
            </a:pPr>
            <a:r>
              <a:rPr lang="fr-CA" sz="2200" dirty="0">
                <a:solidFill>
                  <a:schemeClr val="tx1"/>
                </a:solidFill>
              </a:rPr>
              <a:t>Pas de revenu fractionné si le montant de revenu n’excède pas le taux prescrit sur la JVM des biens contribués par le particulier déterminé à l’appui de l’entreprise liée.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91</a:t>
            </a:fld>
            <a:endParaRPr lang="en-US" altLang="en-US"/>
          </a:p>
        </p:txBody>
      </p:sp>
    </p:spTree>
    <p:extLst>
      <p:ext uri="{BB962C8B-B14F-4D97-AF65-F5344CB8AC3E}">
        <p14:creationId xmlns:p14="http://schemas.microsoft.com/office/powerpoint/2010/main" val="378711888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Rendement exonéré</a:t>
            </a:r>
          </a:p>
          <a:p>
            <a:pPr marL="0" lvl="0" indent="0">
              <a:buNone/>
            </a:pPr>
            <a:r>
              <a:rPr lang="fr-CA" sz="2400" dirty="0">
                <a:solidFill>
                  <a:schemeClr val="tx1"/>
                </a:solidFill>
              </a:rPr>
              <a:t>Formule prévue à la définition de « rendement exonéré » au paragraphe 120.4(1) :</a:t>
            </a:r>
          </a:p>
          <a:p>
            <a:r>
              <a:rPr lang="fr-CA" sz="2200" dirty="0">
                <a:solidFill>
                  <a:schemeClr val="tx1"/>
                </a:solidFill>
              </a:rPr>
              <a:t>Montant obtenu par :</a:t>
            </a:r>
            <a:endParaRPr lang="fr-CA" sz="2000" dirty="0">
              <a:solidFill>
                <a:schemeClr val="tx1"/>
              </a:solidFill>
            </a:endParaRPr>
          </a:p>
          <a:p>
            <a:pPr marL="914400" lvl="2" indent="0">
              <a:buNone/>
            </a:pPr>
            <a:r>
              <a:rPr lang="fr-CA" dirty="0">
                <a:solidFill>
                  <a:schemeClr val="tx1"/>
                </a:solidFill>
              </a:rPr>
              <a:t>		</a:t>
            </a:r>
            <a:r>
              <a:rPr lang="fr-CA" b="1" dirty="0">
                <a:solidFill>
                  <a:schemeClr val="tx1"/>
                </a:solidFill>
              </a:rPr>
              <a:t>A x (C x D/E)</a:t>
            </a:r>
            <a:endParaRPr lang="fr-CA" sz="2000" b="1" dirty="0">
              <a:solidFill>
                <a:schemeClr val="tx1"/>
              </a:solidFill>
            </a:endParaRPr>
          </a:p>
          <a:p>
            <a:r>
              <a:rPr lang="fr-CA" sz="2200" dirty="0">
                <a:solidFill>
                  <a:schemeClr val="tx1"/>
                </a:solidFill>
              </a:rPr>
              <a:t>A = le plus élevé des taux prévus à l’alinéa 4301c) du Règlement pour l’année</a:t>
            </a:r>
          </a:p>
          <a:p>
            <a:r>
              <a:rPr lang="fr-CA" sz="2200" dirty="0">
                <a:solidFill>
                  <a:schemeClr val="tx1"/>
                </a:solidFill>
              </a:rPr>
              <a:t>C = JVM d’un bien contribué par le particulier déterminé à l’appui de l’entreprise liée</a:t>
            </a:r>
          </a:p>
          <a:p>
            <a:r>
              <a:rPr lang="fr-CA" sz="2200" dirty="0">
                <a:solidFill>
                  <a:schemeClr val="tx1"/>
                </a:solidFill>
              </a:rPr>
              <a:t>D = Nombre de jours de l’année où le bien sert à appuyer l’entreprise liée</a:t>
            </a:r>
          </a:p>
          <a:p>
            <a:r>
              <a:rPr lang="fr-CA" sz="2200" dirty="0">
                <a:solidFill>
                  <a:schemeClr val="tx1"/>
                </a:solidFill>
              </a:rPr>
              <a:t>E = Nombre de jours de l’année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92</a:t>
            </a:fld>
            <a:endParaRPr lang="en-US" altLang="en-US"/>
          </a:p>
        </p:txBody>
      </p:sp>
    </p:spTree>
    <p:extLst>
      <p:ext uri="{BB962C8B-B14F-4D97-AF65-F5344CB8AC3E}">
        <p14:creationId xmlns:p14="http://schemas.microsoft.com/office/powerpoint/2010/main" val="278066897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a:xfrm>
            <a:off x="457200" y="1463675"/>
            <a:ext cx="8229600" cy="4689475"/>
          </a:xfrm>
        </p:spPr>
        <p:txBody>
          <a:bodyPr/>
          <a:lstStyle/>
          <a:p>
            <a:pPr marL="0" indent="0">
              <a:buNone/>
            </a:pPr>
            <a:r>
              <a:rPr lang="fr-CA" dirty="0">
                <a:solidFill>
                  <a:schemeClr val="tx1"/>
                </a:solidFill>
              </a:rPr>
              <a:t>« Rendement raisonnable » sur « capital indépendant »</a:t>
            </a:r>
          </a:p>
          <a:p>
            <a:pPr marL="0" indent="0">
              <a:buNone/>
            </a:pPr>
            <a:r>
              <a:rPr lang="fr-CA" dirty="0">
                <a:solidFill>
                  <a:schemeClr val="tx1"/>
                </a:solidFill>
              </a:rPr>
              <a:t>Survol : </a:t>
            </a:r>
          </a:p>
          <a:p>
            <a:r>
              <a:rPr lang="fr-CA" sz="2300" dirty="0">
                <a:solidFill>
                  <a:schemeClr val="tx1"/>
                </a:solidFill>
              </a:rPr>
              <a:t>Un montant exclu comprend un rendement raisonnable eu égard uniquement aux contributions de capital indépendant du particulier déterminé.</a:t>
            </a:r>
          </a:p>
          <a:p>
            <a:r>
              <a:rPr lang="fr-CA" sz="2300" dirty="0">
                <a:solidFill>
                  <a:schemeClr val="tx1"/>
                </a:solidFill>
              </a:rPr>
              <a:t>Pas assujetti à l’IRF.</a:t>
            </a:r>
          </a:p>
          <a:p>
            <a:r>
              <a:rPr lang="fr-CA" sz="2300" dirty="0">
                <a:solidFill>
                  <a:schemeClr val="tx1"/>
                </a:solidFill>
              </a:rPr>
              <a:t>S’applique lorsque le particulier déterminé a entre 18 et 24 ans.</a:t>
            </a:r>
          </a:p>
          <a:p>
            <a:r>
              <a:rPr lang="fr-CA" sz="2300" dirty="0">
                <a:solidFill>
                  <a:schemeClr val="tx1"/>
                </a:solidFill>
              </a:rPr>
              <a:t>En pratique, s’applique si le particulier déterminé ne peut bénéficier de l’exonération relative au rendement exonéré.</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93</a:t>
            </a:fld>
            <a:endParaRPr lang="en-US" altLang="en-US" dirty="0"/>
          </a:p>
        </p:txBody>
      </p:sp>
    </p:spTree>
    <p:extLst>
      <p:ext uri="{BB962C8B-B14F-4D97-AF65-F5344CB8AC3E}">
        <p14:creationId xmlns:p14="http://schemas.microsoft.com/office/powerpoint/2010/main" val="31541895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 Rendement raisonnable » sur « capital indépendant »</a:t>
            </a:r>
          </a:p>
          <a:p>
            <a:pPr marL="0" indent="0">
              <a:buNone/>
            </a:pPr>
            <a:r>
              <a:rPr lang="fr-CA" dirty="0">
                <a:solidFill>
                  <a:schemeClr val="tx1"/>
                </a:solidFill>
              </a:rPr>
              <a:t>Survol</a:t>
            </a:r>
          </a:p>
          <a:p>
            <a:pPr marL="0" indent="0">
              <a:buNone/>
            </a:pPr>
            <a:r>
              <a:rPr lang="fr-CA" sz="2400" dirty="0">
                <a:solidFill>
                  <a:schemeClr val="tx1"/>
                </a:solidFill>
              </a:rPr>
              <a:t>Un particulier déterminé peut avoir un montant de revenu provenant d’une entreprise liée qui excède le rendement exonéré si ce montant est un rendement raisonnable basé seulement sur le montant de ses contributions de « capital indépendant ».</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94</a:t>
            </a:fld>
            <a:endParaRPr lang="en-US" altLang="en-US"/>
          </a:p>
        </p:txBody>
      </p:sp>
    </p:spTree>
    <p:extLst>
      <p:ext uri="{BB962C8B-B14F-4D97-AF65-F5344CB8AC3E}">
        <p14:creationId xmlns:p14="http://schemas.microsoft.com/office/powerpoint/2010/main" val="302293947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 Rendement raisonnable » sur « capital indépendant »</a:t>
            </a:r>
            <a:endParaRPr lang="en-CA" dirty="0">
              <a:solidFill>
                <a:schemeClr val="tx1"/>
              </a:solidFill>
            </a:endParaRPr>
          </a:p>
          <a:p>
            <a:r>
              <a:rPr lang="fr-CA" sz="2400" dirty="0">
                <a:solidFill>
                  <a:schemeClr val="tx1"/>
                </a:solidFill>
              </a:rPr>
              <a:t>« capital indépendant » d’un particulier déterminé </a:t>
            </a:r>
          </a:p>
          <a:p>
            <a:r>
              <a:rPr lang="fr-CA" sz="2400" dirty="0">
                <a:solidFill>
                  <a:schemeClr val="tx1"/>
                </a:solidFill>
              </a:rPr>
              <a:t>Défini au paragraphe 120.4(1)</a:t>
            </a:r>
          </a:p>
          <a:p>
            <a:pPr lvl="1"/>
            <a:r>
              <a:rPr lang="fr-CA" sz="2200" dirty="0">
                <a:solidFill>
                  <a:schemeClr val="tx1"/>
                </a:solidFill>
              </a:rPr>
              <a:t>Pas acquis à titre de revenu ou de gain en capital imposable ou de bénéfice, d’un autre bien qui provient, directement ou indirectement, d’une entreprise liée; </a:t>
            </a:r>
          </a:p>
          <a:p>
            <a:pPr lvl="1"/>
            <a:r>
              <a:rPr lang="fr-CA" sz="2200" dirty="0">
                <a:solidFill>
                  <a:schemeClr val="tx1"/>
                </a:solidFill>
              </a:rPr>
              <a:t>Pas emprunté; ou</a:t>
            </a:r>
          </a:p>
          <a:p>
            <a:pPr lvl="1"/>
            <a:r>
              <a:rPr lang="fr-CA" sz="2200" dirty="0">
                <a:solidFill>
                  <a:schemeClr val="tx1"/>
                </a:solidFill>
              </a:rPr>
              <a:t>Pas transféré, directement ou indirectement, par une personne liée (sauf en raison du décès d’une personne).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95</a:t>
            </a:fld>
            <a:endParaRPr lang="en-US" altLang="en-US"/>
          </a:p>
        </p:txBody>
      </p:sp>
    </p:spTree>
    <p:extLst>
      <p:ext uri="{BB962C8B-B14F-4D97-AF65-F5344CB8AC3E}">
        <p14:creationId xmlns:p14="http://schemas.microsoft.com/office/powerpoint/2010/main" val="408235410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Rendement raisonnable</a:t>
            </a:r>
          </a:p>
          <a:p>
            <a:pPr marL="0" indent="0">
              <a:buNone/>
            </a:pPr>
            <a:r>
              <a:rPr lang="fr-CA" dirty="0">
                <a:solidFill>
                  <a:schemeClr val="tx1"/>
                </a:solidFill>
              </a:rPr>
              <a:t>Survol :</a:t>
            </a:r>
          </a:p>
          <a:p>
            <a:r>
              <a:rPr lang="fr-CA" dirty="0">
                <a:solidFill>
                  <a:schemeClr val="tx1"/>
                </a:solidFill>
              </a:rPr>
              <a:t>Un montant exclu comprend un montant qui est un rendement raisonnable. </a:t>
            </a:r>
          </a:p>
          <a:p>
            <a:r>
              <a:rPr lang="fr-CA" dirty="0">
                <a:solidFill>
                  <a:schemeClr val="tx1"/>
                </a:solidFill>
              </a:rPr>
              <a:t>Pas assujetti à l’IRF.</a:t>
            </a:r>
          </a:p>
          <a:p>
            <a:r>
              <a:rPr lang="fr-CA" dirty="0">
                <a:solidFill>
                  <a:schemeClr val="tx1"/>
                </a:solidFill>
              </a:rPr>
              <a:t>S’applique lorsque le particulier déterminé a plus de 24 ans.</a:t>
            </a:r>
          </a:p>
          <a:p>
            <a:r>
              <a:rPr lang="fr-CA" dirty="0">
                <a:solidFill>
                  <a:schemeClr val="tx1"/>
                </a:solidFill>
              </a:rPr>
              <a:t>Montant exclu de dernier recours – seulement si aucune autre catégorie de montant exclu est applicable.</a:t>
            </a:r>
          </a:p>
          <a:p>
            <a:pPr marL="0" indent="0">
              <a:buNone/>
            </a:pPr>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96</a:t>
            </a:fld>
            <a:endParaRPr lang="en-US" altLang="en-US"/>
          </a:p>
        </p:txBody>
      </p:sp>
    </p:spTree>
    <p:extLst>
      <p:ext uri="{BB962C8B-B14F-4D97-AF65-F5344CB8AC3E}">
        <p14:creationId xmlns:p14="http://schemas.microsoft.com/office/powerpoint/2010/main" val="386149904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r>
              <a:rPr lang="fr-CA" dirty="0">
                <a:solidFill>
                  <a:schemeClr val="tx1"/>
                </a:solidFill>
              </a:rPr>
              <a:t>Rendement raisonnable</a:t>
            </a:r>
            <a:endParaRPr lang="fr-CA" dirty="0"/>
          </a:p>
          <a:p>
            <a:r>
              <a:rPr lang="fr-CA" sz="2400" dirty="0">
                <a:solidFill>
                  <a:schemeClr val="tx1"/>
                </a:solidFill>
              </a:rPr>
              <a:t>Défini au paragraphe 120.4(1)</a:t>
            </a:r>
          </a:p>
          <a:p>
            <a:pPr lvl="1"/>
            <a:r>
              <a:rPr lang="fr-CA" dirty="0">
                <a:solidFill>
                  <a:schemeClr val="tx1"/>
                </a:solidFill>
              </a:rPr>
              <a:t>Un montant de revenu fractionné est un rendement raisonnable en fonction des contributions relatives du particulier déterminé et de chaque particulier source, eu égard aux facteurs ci-dessous (« Critères de Raisonnabilité »):</a:t>
            </a:r>
          </a:p>
          <a:p>
            <a:pPr lvl="2"/>
            <a:r>
              <a:rPr lang="fr-CA" sz="2400" u="sng" dirty="0">
                <a:solidFill>
                  <a:schemeClr val="tx1"/>
                </a:solidFill>
              </a:rPr>
              <a:t>Travail effectué </a:t>
            </a:r>
            <a:r>
              <a:rPr lang="fr-CA" sz="2400" dirty="0">
                <a:solidFill>
                  <a:schemeClr val="tx1"/>
                </a:solidFill>
              </a:rPr>
              <a:t>: le travail effectué par eux à l’appui de l’entreprise liée;</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97</a:t>
            </a:fld>
            <a:endParaRPr lang="en-US" altLang="en-US"/>
          </a:p>
        </p:txBody>
      </p:sp>
    </p:spTree>
    <p:extLst>
      <p:ext uri="{BB962C8B-B14F-4D97-AF65-F5344CB8AC3E}">
        <p14:creationId xmlns:p14="http://schemas.microsoft.com/office/powerpoint/2010/main" val="163933703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p:txBody>
          <a:bodyPr/>
          <a:lstStyle/>
          <a:p>
            <a:pPr marL="0" indent="0">
              <a:buNone/>
            </a:pPr>
            <a:endParaRPr lang="fr-CA" dirty="0"/>
          </a:p>
          <a:p>
            <a:pPr lvl="2"/>
            <a:r>
              <a:rPr lang="fr-CA" sz="2400" u="sng" dirty="0">
                <a:solidFill>
                  <a:schemeClr val="tx1"/>
                </a:solidFill>
              </a:rPr>
              <a:t>Biens contribués </a:t>
            </a:r>
            <a:r>
              <a:rPr lang="fr-CA" sz="2400" dirty="0">
                <a:solidFill>
                  <a:schemeClr val="tx1"/>
                </a:solidFill>
              </a:rPr>
              <a:t>: les biens qu’ils ont contribués, directement ou indirectement, à l’appui de l’entreprise liée;</a:t>
            </a:r>
          </a:p>
          <a:p>
            <a:pPr lvl="2"/>
            <a:r>
              <a:rPr lang="fr-CA" sz="2400" u="sng" dirty="0">
                <a:solidFill>
                  <a:schemeClr val="tx1"/>
                </a:solidFill>
              </a:rPr>
              <a:t>Risques assumés </a:t>
            </a:r>
            <a:r>
              <a:rPr lang="fr-CA" sz="2400" dirty="0">
                <a:solidFill>
                  <a:schemeClr val="tx1"/>
                </a:solidFill>
              </a:rPr>
              <a:t>: Les risques qu’ils ont assumés relativement à l’entreprise liée;</a:t>
            </a:r>
          </a:p>
          <a:p>
            <a:pPr lvl="2"/>
            <a:r>
              <a:rPr lang="fr-CA" sz="2400" u="sng" dirty="0">
                <a:solidFill>
                  <a:schemeClr val="tx1"/>
                </a:solidFill>
              </a:rPr>
              <a:t>Paiements passés</a:t>
            </a:r>
            <a:r>
              <a:rPr lang="fr-CA" sz="2400" dirty="0">
                <a:solidFill>
                  <a:schemeClr val="tx1"/>
                </a:solidFill>
              </a:rPr>
              <a:t> : Les montants qui ont été payés ou sont devenus payables, directement ou indirectement, par une personne ou une société de personnes à l’un d’eux ou à leur profit, relativement à l’entreprise; </a:t>
            </a:r>
          </a:p>
          <a:p>
            <a:pPr lvl="2"/>
            <a:r>
              <a:rPr lang="fr-CA" sz="2400" u="sng" dirty="0">
                <a:solidFill>
                  <a:schemeClr val="tx1"/>
                </a:solidFill>
              </a:rPr>
              <a:t>Autre </a:t>
            </a:r>
            <a:r>
              <a:rPr lang="fr-CA" sz="2400" dirty="0">
                <a:solidFill>
                  <a:schemeClr val="tx1"/>
                </a:solidFill>
              </a:rPr>
              <a:t>: tout autre facteur pertinent.</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98</a:t>
            </a:fld>
            <a:endParaRPr lang="en-US" altLang="en-US"/>
          </a:p>
        </p:txBody>
      </p:sp>
    </p:spTree>
    <p:extLst>
      <p:ext uri="{BB962C8B-B14F-4D97-AF65-F5344CB8AC3E}">
        <p14:creationId xmlns:p14="http://schemas.microsoft.com/office/powerpoint/2010/main" val="371629642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Ajouts clés – « montant exclu » :  « rendement raisonnable »</a:t>
            </a:r>
            <a:endParaRPr lang="fr-CA" dirty="0"/>
          </a:p>
        </p:txBody>
      </p:sp>
      <p:sp>
        <p:nvSpPr>
          <p:cNvPr id="3" name="Espace réservé du contenu 2"/>
          <p:cNvSpPr>
            <a:spLocks noGrp="1"/>
          </p:cNvSpPr>
          <p:nvPr>
            <p:ph idx="1"/>
          </p:nvPr>
        </p:nvSpPr>
        <p:spPr>
          <a:xfrm>
            <a:off x="457200" y="1492477"/>
            <a:ext cx="8229600" cy="4689475"/>
          </a:xfrm>
        </p:spPr>
        <p:txBody>
          <a:bodyPr/>
          <a:lstStyle/>
          <a:p>
            <a:pPr marL="0" indent="0">
              <a:buNone/>
            </a:pPr>
            <a:r>
              <a:rPr lang="fr-CA" dirty="0">
                <a:solidFill>
                  <a:schemeClr val="tx1"/>
                </a:solidFill>
              </a:rPr>
              <a:t>Rendement Raisonnable</a:t>
            </a:r>
          </a:p>
          <a:p>
            <a:r>
              <a:rPr lang="fr-CA" sz="2400" dirty="0">
                <a:solidFill>
                  <a:schemeClr val="tx1"/>
                </a:solidFill>
              </a:rPr>
              <a:t>Détermination dépend des faits et circonstances de chaque cas. </a:t>
            </a:r>
          </a:p>
          <a:p>
            <a:r>
              <a:rPr lang="fr-CA" sz="2400" dirty="0">
                <a:solidFill>
                  <a:schemeClr val="tx1"/>
                </a:solidFill>
              </a:rPr>
              <a:t>Exemples de critères à considérer dans l’application des Critères de Raisonnabilité dans les « </a:t>
            </a:r>
            <a:r>
              <a:rPr lang="fr-CA" sz="2400" i="1" dirty="0">
                <a:solidFill>
                  <a:schemeClr val="tx1"/>
                </a:solidFill>
              </a:rPr>
              <a:t>Orientations aux fins de l’application de l’impôt sur le revenu fractionné pour les adultes</a:t>
            </a:r>
            <a:r>
              <a:rPr lang="fr-CA" sz="2400" dirty="0">
                <a:solidFill>
                  <a:schemeClr val="tx1"/>
                </a:solidFill>
              </a:rPr>
              <a:t> ».</a:t>
            </a:r>
            <a:r>
              <a:rPr lang="fr-CA" sz="2400" i="1" dirty="0">
                <a:solidFill>
                  <a:schemeClr val="tx1"/>
                </a:solidFill>
              </a:rPr>
              <a:t> </a:t>
            </a:r>
          </a:p>
          <a:p>
            <a:r>
              <a:rPr lang="fr-CA" sz="2400" dirty="0">
                <a:solidFill>
                  <a:schemeClr val="tx1"/>
                </a:solidFill>
              </a:rPr>
              <a:t>En général, l’ARC ne questionnera pas ce que constitue un rendement raisonnable lorsque les contribuables ont tenté de bonne foi de déterminer un rendement raisonnable basé sur les faits et circonstances.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99</a:t>
            </a:fld>
            <a:endParaRPr lang="en-US" altLang="en-US"/>
          </a:p>
        </p:txBody>
      </p:sp>
    </p:spTree>
    <p:extLst>
      <p:ext uri="{BB962C8B-B14F-4D97-AF65-F5344CB8AC3E}">
        <p14:creationId xmlns:p14="http://schemas.microsoft.com/office/powerpoint/2010/main" val="27442235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6017212|-1237980|-7240861|-12684655|-10856873|CRA&quot;,&quot;Id&quot;:&quot;58a24e923143431304b3ec72&quot;,&quot;SmartGridHorizontal&quot;:0,&quot;LinkedExcelSources&quot;:{},&quot;LinkedProjectSources&quot;:{},&quot;FlowConfig&quot;:{&quot;Canvas&quot;:{&quot;Slide&quot;:-1,&quot;Width&quot;:0,&quot;Height&quot;:0},&quot;Timeline&quot;:{&quot;Actions&quot;:[]}}}"/>
</p:tagLst>
</file>

<file path=ppt/theme/theme1.xml><?xml version="1.0" encoding="utf-8"?>
<a:theme xmlns:a="http://schemas.openxmlformats.org/drawingml/2006/main" name="Office Theme">
  <a:themeElements>
    <a:clrScheme name="Custom 32">
      <a:dk1>
        <a:sysClr val="windowText" lastClr="000000"/>
      </a:dk1>
      <a:lt1>
        <a:sysClr val="window" lastClr="FFFFFF"/>
      </a:lt1>
      <a:dk2>
        <a:srgbClr val="1F497D"/>
      </a:dk2>
      <a:lt2>
        <a:srgbClr val="EEECE1"/>
      </a:lt2>
      <a:accent1>
        <a:srgbClr val="0092D2"/>
      </a:accent1>
      <a:accent2>
        <a:srgbClr val="16629B"/>
      </a:accent2>
      <a:accent3>
        <a:srgbClr val="73B632"/>
      </a:accent3>
      <a:accent4>
        <a:srgbClr val="991324"/>
      </a:accent4>
      <a:accent5>
        <a:srgbClr val="441A66"/>
      </a:accent5>
      <a:accent6>
        <a:srgbClr val="E47623"/>
      </a:accent6>
      <a:hlink>
        <a:srgbClr val="0000FF"/>
      </a:hlink>
      <a:folHlink>
        <a:srgbClr val="800080"/>
      </a:folHlink>
    </a:clrScheme>
    <a:fontScheme name="Summer">
      <a:majorFont>
        <a:latin typeface="Century Gothic"/>
        <a:ea typeface=""/>
        <a:cs typeface=""/>
        <a:font script="Jpan" typeface="ヒラギノ丸ゴ Pro W4"/>
        <a:font script="Hans" typeface="宋体"/>
        <a:font script="Hant" typeface="新細明體"/>
      </a:majorFont>
      <a:minorFont>
        <a:latin typeface="Century Gothic"/>
        <a:ea typeface=""/>
        <a:cs typeface=""/>
        <a:font script="Jpan" typeface="ヒラギノ丸ゴ Pro W4"/>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a:latin typeface="Century Gothic" panose="020B050202020202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3587</TotalTime>
  <Words>5943</Words>
  <Application>Microsoft Office PowerPoint</Application>
  <PresentationFormat>On-screen Show (4:3)</PresentationFormat>
  <Paragraphs>912</Paragraphs>
  <Slides>119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119</vt:i4>
      </vt:variant>
    </vt:vector>
  </HeadingPairs>
  <TitlesOfParts>
    <vt:vector size="125" baseType="lpstr">
      <vt:lpstr>Arial</vt:lpstr>
      <vt:lpstr>Calibri</vt:lpstr>
      <vt:lpstr>Century Gothic</vt:lpstr>
      <vt:lpstr>Gill Sans Light</vt:lpstr>
      <vt:lpstr>Wingdings</vt:lpstr>
      <vt:lpstr>Office Theme</vt:lpstr>
      <vt:lpstr>L’IRF pour les adultes</vt:lpstr>
      <vt:lpstr>AGENDA</vt:lpstr>
      <vt:lpstr>Avertissement</vt:lpstr>
      <vt:lpstr>IRF – historique législatif</vt:lpstr>
      <vt:lpstr>IRF – historique législatif</vt:lpstr>
      <vt:lpstr>Aperçu de l’ « ancien » article 120.4 Kiddie Tax – structure de base</vt:lpstr>
      <vt:lpstr>Aperçu de l’ « ancien » article 120.4 Kiddie Tax – concepts clés</vt:lpstr>
      <vt:lpstr>Aperçu de l’ « ancien » article 120.4 Kiddie Tax – concepts clés</vt:lpstr>
      <vt:lpstr>Aperçu de l’ « ancien » article 120.4 Kiddie Tax – concepts clés</vt:lpstr>
      <vt:lpstr>Aperçu de l’ « ancien » article 120.4 Kiddie Tax – concepts clés</vt:lpstr>
      <vt:lpstr>Aperçu des modifications à l’IRF – contexte de politique fiscale </vt:lpstr>
      <vt:lpstr>Aperçu des modifications à l’IRF – contexte de politique fiscale</vt:lpstr>
      <vt:lpstr>Aperçu des modifications à l’IRF – contexte de politique fiscale</vt:lpstr>
      <vt:lpstr>Aperçu des modifications à l’IRF -contexte de politique fiscale</vt:lpstr>
      <vt:lpstr>Aperçu des modifications à l’IRF – changements clés</vt:lpstr>
      <vt:lpstr>Aperçu des modifications à l’IRF – changements clés</vt:lpstr>
      <vt:lpstr>Aperçu des modifications à l’IRF – changements clés</vt:lpstr>
      <vt:lpstr>Aperçu des modifications à l’IRF – changements clés</vt:lpstr>
      <vt:lpstr>Aperçu des modifications à l’IRF – Application</vt:lpstr>
      <vt:lpstr>IRF modifié – définition de « montant exclu »</vt:lpstr>
      <vt:lpstr>IRF modifié – définition de « montant exclu »</vt:lpstr>
      <vt:lpstr>IRF modifié – définition de « montant exclu »</vt:lpstr>
      <vt:lpstr>IRF modifié – définition de « montant exclu »</vt:lpstr>
      <vt:lpstr>IRF modifié – définition de « montant exclu »</vt:lpstr>
      <vt:lpstr>IRF modifié – définition de « montant exclu »</vt:lpstr>
      <vt:lpstr>Ajouts clés – « montant exclu » : pas d’« entreprise liée »</vt:lpstr>
      <vt:lpstr>Ajouts clés – « montant exclu » : pas d’« entreprise liée »</vt:lpstr>
      <vt:lpstr>Ajouts clés – « montant exclu » : pas d’« entreprise liée »</vt:lpstr>
      <vt:lpstr>Ajouts clés – « montant exclu » : pas d’« entreprise liée »</vt:lpstr>
      <vt:lpstr>Ajouts clés – « montant exclu » : pas d’« entreprise liée »</vt:lpstr>
      <vt:lpstr>Ajouts clés – « montant exclu » : pas d’« entreprise liée »</vt:lpstr>
      <vt:lpstr>Ajouts clés – « montant exclu » : pas d’« entreprise liée »</vt:lpstr>
      <vt:lpstr>Ajouts clés – « montant exclu » : pas d’« entreprise liée »</vt:lpstr>
      <vt:lpstr>Ajouts clés – « montant exclu » : pas d’« entreprise liée »</vt:lpstr>
      <vt:lpstr>Ajouts clés – « montant exclu » : pas d’« entreprise liée »</vt:lpstr>
      <vt:lpstr>Ajouts clés – « montant exclu » : pas d’« entreprise liée »</vt:lpstr>
      <vt:lpstr>Ajouts clés – « montant exclu » : pas d’« entreprise liée »</vt:lpstr>
      <vt:lpstr>Ajouts clés – « montant exclu » : pas d’« entreprise liée »</vt:lpstr>
      <vt:lpstr>Ajouts clés – « montant exclu » : « entreprise exclue »</vt:lpstr>
      <vt:lpstr>Ajouts clés – « montant exclu » : « entreprise exclue »</vt:lpstr>
      <vt:lpstr>Ajouts clés – « montant exclu » : « entreprise exclue »</vt:lpstr>
      <vt:lpstr>Ajouts clés – « montant exclu » : « entreprise exclue »</vt:lpstr>
      <vt:lpstr>Ajouts clés – « montant exclu » : « entreprise exclue »</vt:lpstr>
      <vt:lpstr>Ajouts clés – « montant exclu » : « entreprise exclue »</vt:lpstr>
      <vt:lpstr>Ajouts clés – « montant exclu » :  « entreprise exclue »</vt:lpstr>
      <vt:lpstr>Ajouts clés – « montant exclu » :  « entreprise exclue »</vt:lpstr>
      <vt:lpstr>Ajouts clés – « montant exclu » :  « entreprise exclue »</vt:lpstr>
      <vt:lpstr>Ajouts clés – « montant exclu » :  « entreprise exclue »</vt:lpstr>
      <vt:lpstr>Ajouts clés – « montant exclu » : « entreprise exclue »</vt:lpstr>
      <vt:lpstr>Ajouts clés – « montant exclu » :  « entreprise exclue »</vt:lpstr>
      <vt:lpstr>Ajouts clés – « montant exclu » :  « entreprise exclue »</vt:lpstr>
      <vt:lpstr>Ajouts clés – « montant exclu » :  « entreprise exclue »</vt:lpstr>
      <vt:lpstr>Ajouts clés – « montant exclu » : « entreprise exclue »</vt:lpstr>
      <vt:lpstr>Ajouts clés – « montant exclu » : « entreprise exclue »</vt:lpstr>
      <vt:lpstr>Ajouts clés – « montant exclu » : « entreprise exclue »</vt:lpstr>
      <vt:lpstr>Ajouts clés – « montant exclu » :  « entreprise exclue »</vt:lpstr>
      <vt:lpstr>Ajouts clés – « montant exclu » : « entreprise exclue » Entreprises multiples</vt:lpstr>
      <vt:lpstr>Ajouts clés – « montant exclu » : « entreprise exclue »</vt:lpstr>
      <vt:lpstr>Ajouts clés – « montant exclu » : « entreprise exclue »</vt:lpstr>
      <vt:lpstr>Ajouts clés – « montant exclu » :  « entreprise exclue »</vt:lpstr>
      <vt:lpstr>Ajouts clés – « montant exclu » :  « entreprise exclue »</vt:lpstr>
      <vt:lpstr>Ajouts clés – « montant exclu »  : « actions exclues »</vt:lpstr>
      <vt:lpstr>Ajouts clés – « montant exclu » :  « actions exclues »</vt:lpstr>
      <vt:lpstr>Ajouts clés – « montant exclu » : « actions exclues »</vt:lpstr>
      <vt:lpstr>Ajouts clés – « montant exclu » :  « actions exclues »</vt:lpstr>
      <vt:lpstr>Ajouts clés – « montant exclu » : « actions exclues »</vt:lpstr>
      <vt:lpstr>Ajouts clés – « montant exclu » :  « actions exclues »</vt:lpstr>
      <vt:lpstr>Ajouts clés – « montant exclu » :  « actions exclues »</vt:lpstr>
      <vt:lpstr>Ajouts clés – « montant exclu » : « actions exclues »</vt:lpstr>
      <vt:lpstr>Ajouts clés – « montant exclu » : « actions exclues »</vt:lpstr>
      <vt:lpstr>Ajouts clés – « montant exclu » :  « actions exclues »</vt:lpstr>
      <vt:lpstr>Ajouts clés – « montant exclu » :  « actions exclues »</vt:lpstr>
      <vt:lpstr>Ajouts clés – « montant exclu » :  « actions exclues »</vt:lpstr>
      <vt:lpstr>Ajouts clés – « montant exclu »/« actions exclues » questions interprétatives</vt:lpstr>
      <vt:lpstr>Ajouts clés – « montant exclu »/« actions exclues » questions interprétatives</vt:lpstr>
      <vt:lpstr>Ajouts clés – « montant exclu »/« actions exclues » questions interprétatives</vt:lpstr>
      <vt:lpstr>Ajouts clés – « montant exclu »/« actions exclues » questions interprétatives</vt:lpstr>
      <vt:lpstr>Ajouts clés – « montant exclu »/« actions exclues » questions interprétatives</vt:lpstr>
      <vt:lpstr>Ajouts clés – « montant exclu »/« actions exclues » questions interprétatives</vt:lpstr>
      <vt:lpstr>Ajouts clés – « montant exclu »/« actions exclues » questions interprétatives</vt:lpstr>
      <vt:lpstr>Ajouts clés – « montant exclu »/« actions exclues » questions interprétatives</vt:lpstr>
      <vt:lpstr>Ajouts clés – « montant exclu »/« actions exclues » questions interprétatives</vt:lpstr>
      <vt:lpstr>Ajouts clés – « montant exclu »/« actions exclues » questions interprétatives</vt:lpstr>
      <vt:lpstr>Ajouts clés – « montant exclu »/« actions exclues » questions interprétatives</vt:lpstr>
      <vt:lpstr>Ajouts clés – « montant exclu »/« actions exclues » questions interprétatives</vt:lpstr>
      <vt:lpstr>Ajouts clés – « montant exclu »/« actions exclues » questions interprétatives</vt:lpstr>
      <vt:lpstr>Ajouts clés – « montant exclu »/« actions exclues » questions interprétatives</vt:lpstr>
      <vt:lpstr>Ajouts clés – « montant exclu »/« actions exclues » questions interprétatives</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 rendement raisonnable »</vt:lpstr>
      <vt:lpstr>Ajouts clés – « montant exclu » :  AAPE et biens agri./pêche adm.</vt:lpstr>
      <vt:lpstr>Ajouts clés – « montant exclu » :  AAPE et biens agri./pêche adm.</vt:lpstr>
      <vt:lpstr>PowerPoint Presentation</vt:lpstr>
    </vt:vector>
  </TitlesOfParts>
  <Company>BSL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Mulder</dc:creator>
  <cp:lastModifiedBy>Scott Armstrong</cp:lastModifiedBy>
  <cp:revision>230</cp:revision>
  <cp:lastPrinted>2016-01-28T19:02:23Z</cp:lastPrinted>
  <dcterms:created xsi:type="dcterms:W3CDTF">2015-04-10T18:49:27Z</dcterms:created>
  <dcterms:modified xsi:type="dcterms:W3CDTF">2019-02-13T17:29:22Z</dcterms:modified>
</cp:coreProperties>
</file>